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9" r:id="rId2"/>
    <p:sldId id="306" r:id="rId3"/>
    <p:sldId id="315" r:id="rId4"/>
    <p:sldId id="333" r:id="rId5"/>
    <p:sldId id="324" r:id="rId6"/>
    <p:sldId id="325" r:id="rId7"/>
    <p:sldId id="326" r:id="rId8"/>
    <p:sldId id="328" r:id="rId9"/>
    <p:sldId id="327" r:id="rId10"/>
    <p:sldId id="330" r:id="rId11"/>
    <p:sldId id="329" r:id="rId12"/>
    <p:sldId id="331" r:id="rId13"/>
    <p:sldId id="332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4">
          <p15:clr>
            <a:srgbClr val="A4A3A4"/>
          </p15:clr>
        </p15:guide>
        <p15:guide id="2" orient="horz" pos="3696">
          <p15:clr>
            <a:srgbClr val="A4A3A4"/>
          </p15:clr>
        </p15:guide>
        <p15:guide id="3" orient="horz" pos="3600">
          <p15:clr>
            <a:srgbClr val="A4A3A4"/>
          </p15:clr>
        </p15:guide>
        <p15:guide id="4" orient="horz" pos="4080">
          <p15:clr>
            <a:srgbClr val="A4A3A4"/>
          </p15:clr>
        </p15:guide>
        <p15:guide id="5" orient="horz" pos="3032">
          <p15:clr>
            <a:srgbClr val="A4A3A4"/>
          </p15:clr>
        </p15:guide>
        <p15:guide id="6" orient="horz" pos="1312">
          <p15:clr>
            <a:srgbClr val="A4A3A4"/>
          </p15:clr>
        </p15:guide>
        <p15:guide id="7" orient="horz" pos="840">
          <p15:clr>
            <a:srgbClr val="A4A3A4"/>
          </p15:clr>
        </p15:guide>
        <p15:guide id="8" pos="5512">
          <p15:clr>
            <a:srgbClr val="A4A3A4"/>
          </p15:clr>
        </p15:guide>
        <p15:guide id="9" pos="240">
          <p15:clr>
            <a:srgbClr val="A4A3A4"/>
          </p15:clr>
        </p15:guide>
        <p15:guide id="10" pos="1776">
          <p15:clr>
            <a:srgbClr val="A4A3A4"/>
          </p15:clr>
        </p15:guide>
        <p15:guide id="11" pos="3840">
          <p15:clr>
            <a:srgbClr val="A4A3A4"/>
          </p15:clr>
        </p15:guide>
        <p15:guide id="12" pos="2880">
          <p15:clr>
            <a:srgbClr val="A4A3A4"/>
          </p15:clr>
        </p15:guide>
        <p15:guide id="13" pos="2640">
          <p15:clr>
            <a:srgbClr val="A4A3A4"/>
          </p15:clr>
        </p15:guide>
        <p15:guide id="14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62" d="100"/>
          <a:sy n="62" d="100"/>
        </p:scale>
        <p:origin x="1400" y="56"/>
      </p:cViewPr>
      <p:guideLst>
        <p:guide orient="horz" pos="224"/>
        <p:guide orient="horz" pos="3696"/>
        <p:guide orient="horz" pos="3600"/>
        <p:guide orient="horz" pos="4080"/>
        <p:guide orient="horz" pos="3032"/>
        <p:guide orient="horz" pos="1312"/>
        <p:guide orient="horz" pos="840"/>
        <p:guide pos="5512"/>
        <p:guide pos="240"/>
        <p:guide pos="1776"/>
        <p:guide pos="3840"/>
        <p:guide pos="2880"/>
        <p:guide pos="264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CD7AC02-87F4-3946-8996-890C2600981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A0FF4D-3C04-034E-AC44-27A2CCB30B0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45FB400-1828-B449-BBF6-C8FDC32D1EE5}" type="datetime1">
              <a:rPr lang="en-US" altLang="en-US"/>
              <a:pPr/>
              <a:t>10/23/2020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9192B1-AADF-7948-9F10-D57FA42C2EB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40E9E2-9F31-0749-B717-8F5BEA845E4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4E67C90-01B3-7548-AB4F-ED1DEDD955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13F73BC-115A-FE4A-ACE0-CDD342ABB6F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2F1D0A-6C5B-C342-A796-3A1C6B2FBDA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BFCE5FAF-305C-3541-92B2-AF2BCD50EA8C}" type="datetime1">
              <a:rPr lang="en-US" altLang="en-US"/>
              <a:pPr/>
              <a:t>10/23/2020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AE2FB00-CB35-3E4F-8657-55044BF5F8F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F517F31-9BDD-294C-88D7-EDE3DEEC81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E2380C-4120-F04E-901F-E196CE562C7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0CBF47-819E-8F44-9A5D-467D8001C0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27815A9D-6577-ED4F-9BC5-C9BCCFDC02E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15A9D-6577-ED4F-9BC5-C9BCCFDC02E8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73504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15A9D-6577-ED4F-9BC5-C9BCCFDC02E8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6128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15A9D-6577-ED4F-9BC5-C9BCCFDC02E8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5994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15A9D-6577-ED4F-9BC5-C9BCCFDC02E8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6217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15A9D-6577-ED4F-9BC5-C9BCCFDC02E8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3188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15A9D-6577-ED4F-9BC5-C9BCCFDC02E8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0907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15A9D-6577-ED4F-9BC5-C9BCCFDC02E8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5292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15A9D-6577-ED4F-9BC5-C9BCCFDC02E8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04263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15A9D-6577-ED4F-9BC5-C9BCCFDC02E8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6406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15A9D-6577-ED4F-9BC5-C9BCCFDC02E8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448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57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684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338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285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8939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8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04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099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1153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7178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8867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Quantum_logo_gradient.jpg">
            <a:extLst>
              <a:ext uri="{FF2B5EF4-FFF2-40B4-BE49-F238E27FC236}">
                <a16:creationId xmlns:a16="http://schemas.microsoft.com/office/drawing/2014/main" id="{E8DF3EF5-B0E7-FB4D-BED0-1597ECFB31F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1" y="6312211"/>
            <a:ext cx="1521652" cy="329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7" name="Group 8">
            <a:extLst>
              <a:ext uri="{FF2B5EF4-FFF2-40B4-BE49-F238E27FC236}">
                <a16:creationId xmlns:a16="http://schemas.microsoft.com/office/drawing/2014/main" id="{8D6FCE38-43F9-4E42-B721-D6BEF03DBC8D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687388"/>
            <a:ext cx="8377238" cy="5601533"/>
            <a:chOff x="4952999" y="2090978"/>
            <a:chExt cx="3282908" cy="17308936"/>
          </a:xfrm>
        </p:grpSpPr>
        <p:sp>
          <p:nvSpPr>
            <p:cNvPr id="4103" name="TextBox 4">
              <a:extLst>
                <a:ext uri="{FF2B5EF4-FFF2-40B4-BE49-F238E27FC236}">
                  <a16:creationId xmlns:a16="http://schemas.microsoft.com/office/drawing/2014/main" id="{AE97DC25-7A8D-FA4E-B918-6F0D765F32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2999" y="2090978"/>
              <a:ext cx="3233206" cy="17308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 sz="2800" b="1" dirty="0">
                <a:solidFill>
                  <a:schemeClr val="tx2"/>
                </a:solidFill>
                <a:latin typeface="Helvetica" pitchFamily="2" charset="0"/>
              </a:endParaRPr>
            </a:p>
            <a:p>
              <a:pPr algn="ctr"/>
              <a:endParaRPr lang="en-US" altLang="en-US" sz="2800" b="1" dirty="0">
                <a:solidFill>
                  <a:schemeClr val="tx2"/>
                </a:solidFill>
                <a:latin typeface="Helvetica" pitchFamily="2" charset="0"/>
              </a:endParaRPr>
            </a:p>
            <a:p>
              <a:pPr algn="ctr"/>
              <a:endParaRPr lang="en-US" altLang="en-US" sz="3600" b="1" dirty="0">
                <a:solidFill>
                  <a:schemeClr val="tx2"/>
                </a:solidFill>
                <a:latin typeface="Helvetica" pitchFamily="2" charset="0"/>
              </a:endParaRPr>
            </a:p>
            <a:p>
              <a:pPr algn="ctr"/>
              <a:endParaRPr lang="en-US" altLang="en-US" sz="3600" b="1" dirty="0">
                <a:solidFill>
                  <a:schemeClr val="tx2"/>
                </a:solidFill>
                <a:latin typeface="Helvetica" pitchFamily="2" charset="0"/>
              </a:endParaRPr>
            </a:p>
            <a:p>
              <a:pPr algn="ctr"/>
              <a:endParaRPr lang="en-US" altLang="en-US" sz="3600" b="1" dirty="0">
                <a:solidFill>
                  <a:schemeClr val="tx2"/>
                </a:solidFill>
                <a:latin typeface="Helvetica" pitchFamily="2" charset="0"/>
              </a:endParaRPr>
            </a:p>
            <a:p>
              <a:pPr algn="ctr"/>
              <a:r>
                <a:rPr lang="en-US" altLang="en-US" sz="3600" b="1" dirty="0">
                  <a:solidFill>
                    <a:schemeClr val="tx2"/>
                  </a:solidFill>
                  <a:latin typeface="Helvetica" pitchFamily="2" charset="0"/>
                </a:rPr>
                <a:t>Community Energy</a:t>
              </a:r>
            </a:p>
            <a:p>
              <a:pPr algn="ctr"/>
              <a:r>
                <a:rPr lang="en-US" altLang="en-US" sz="2800" b="1" dirty="0">
                  <a:solidFill>
                    <a:schemeClr val="tx2"/>
                  </a:solidFill>
                  <a:latin typeface="Helvetica" pitchFamily="2" charset="0"/>
                </a:rPr>
                <a:t>In a Zero Carbon Housing Project</a:t>
              </a:r>
              <a:endParaRPr lang="en-US" altLang="en-US" sz="3200" b="1" dirty="0">
                <a:solidFill>
                  <a:schemeClr val="tx2"/>
                </a:solidFill>
                <a:latin typeface="Helvetica" pitchFamily="2" charset="0"/>
              </a:endParaRPr>
            </a:p>
            <a:p>
              <a:pPr algn="ctr"/>
              <a:endParaRPr lang="en-US" altLang="en-US" sz="2800" b="1" dirty="0">
                <a:solidFill>
                  <a:schemeClr val="tx2"/>
                </a:solidFill>
                <a:latin typeface="Helvetica" pitchFamily="2" charset="0"/>
              </a:endParaRPr>
            </a:p>
            <a:p>
              <a:pPr algn="ctr"/>
              <a:r>
                <a:rPr lang="en-US" altLang="en-US" sz="2800" b="1" dirty="0">
                  <a:solidFill>
                    <a:schemeClr val="tx2"/>
                  </a:solidFill>
                  <a:latin typeface="Helvetica" pitchFamily="2" charset="0"/>
                </a:rPr>
                <a:t>11</a:t>
              </a:r>
              <a:r>
                <a:rPr lang="en-US" altLang="en-US" sz="2800" b="1" baseline="30000" dirty="0">
                  <a:solidFill>
                    <a:schemeClr val="tx2"/>
                  </a:solidFill>
                  <a:latin typeface="Helvetica" pitchFamily="2" charset="0"/>
                </a:rPr>
                <a:t>th</a:t>
              </a:r>
              <a:r>
                <a:rPr lang="en-US" altLang="en-US" sz="2800" b="1" dirty="0">
                  <a:solidFill>
                    <a:schemeClr val="tx2"/>
                  </a:solidFill>
                  <a:latin typeface="Helvetica" pitchFamily="2" charset="0"/>
                </a:rPr>
                <a:t> September 2020</a:t>
              </a:r>
            </a:p>
            <a:p>
              <a:endParaRPr lang="en-US" altLang="en-US" sz="4000" b="1" dirty="0">
                <a:solidFill>
                  <a:schemeClr val="tx2"/>
                </a:solidFill>
                <a:latin typeface="Helvetica" pitchFamily="2" charset="0"/>
              </a:endParaRPr>
            </a:p>
            <a:p>
              <a:endParaRPr lang="en-US" altLang="en-US" sz="4000" b="1" dirty="0">
                <a:solidFill>
                  <a:schemeClr val="tx2"/>
                </a:solidFill>
                <a:latin typeface="Helvetica" pitchFamily="2" charset="0"/>
              </a:endParaRPr>
            </a:p>
          </p:txBody>
        </p:sp>
        <p:sp>
          <p:nvSpPr>
            <p:cNvPr id="4104" name="TextBox 6">
              <a:extLst>
                <a:ext uri="{FF2B5EF4-FFF2-40B4-BE49-F238E27FC236}">
                  <a16:creationId xmlns:a16="http://schemas.microsoft.com/office/drawing/2014/main" id="{4C3D5C19-2F42-B34C-8AC4-13FFA05E12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9307" y="2721040"/>
              <a:ext cx="3276600" cy="205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 sz="2000">
                <a:latin typeface="Helvetica" pitchFamily="2" charset="0"/>
              </a:endParaRPr>
            </a:p>
          </p:txBody>
        </p:sp>
      </p:grpSp>
      <p:pic>
        <p:nvPicPr>
          <p:cNvPr id="4098" name="Picture 11" descr="Quantum_logo_gradient.jpg">
            <a:extLst>
              <a:ext uri="{FF2B5EF4-FFF2-40B4-BE49-F238E27FC236}">
                <a16:creationId xmlns:a16="http://schemas.microsoft.com/office/drawing/2014/main" id="{689A136D-BE8D-F24E-B4B0-71BCA0DA728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5921375"/>
            <a:ext cx="2438400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E319C1-69A1-F243-8E3B-DCD02B4820A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4229" y="891289"/>
            <a:ext cx="1963951" cy="172000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3">
            <a:extLst>
              <a:ext uri="{FF2B5EF4-FFF2-40B4-BE49-F238E27FC236}">
                <a16:creationId xmlns:a16="http://schemas.microsoft.com/office/drawing/2014/main" id="{F72AF72F-9F05-A647-A2B2-EBFB98823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1513" y="558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endParaRPr lang="en-GB" altLang="en-US"/>
          </a:p>
        </p:txBody>
      </p:sp>
      <p:sp>
        <p:nvSpPr>
          <p:cNvPr id="8194" name="Text Box 6">
            <a:extLst>
              <a:ext uri="{FF2B5EF4-FFF2-40B4-BE49-F238E27FC236}">
                <a16:creationId xmlns:a16="http://schemas.microsoft.com/office/drawing/2014/main" id="{149A46AB-3DB8-BC4B-BAF9-E4B680315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381000"/>
            <a:ext cx="8001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A0E4"/>
                </a:solidFill>
                <a:latin typeface="Helvetica" pitchFamily="2" charset="0"/>
              </a:rPr>
              <a:t>Legal constraints on selling energy</a:t>
            </a:r>
          </a:p>
        </p:txBody>
      </p:sp>
      <p:cxnSp>
        <p:nvCxnSpPr>
          <p:cNvPr id="8195" name="Straight Connector 5">
            <a:extLst>
              <a:ext uri="{FF2B5EF4-FFF2-40B4-BE49-F238E27FC236}">
                <a16:creationId xmlns:a16="http://schemas.microsoft.com/office/drawing/2014/main" id="{CC7BAF39-006F-3144-95DF-33CF6CDD64D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1000" y="6159087"/>
            <a:ext cx="8305800" cy="1587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89" name="TextBox 7">
            <a:extLst>
              <a:ext uri="{FF2B5EF4-FFF2-40B4-BE49-F238E27FC236}">
                <a16:creationId xmlns:a16="http://schemas.microsoft.com/office/drawing/2014/main" id="{4736C21A-4D92-F74D-8E95-920AF5E95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550" y="1193800"/>
            <a:ext cx="78867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indent="-63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342900" indent="-342900" eaLnBrk="1" hangingPunct="1">
              <a:spcAft>
                <a:spcPts val="1200"/>
              </a:spcAft>
              <a:buClr>
                <a:srgbClr val="00A0E4"/>
              </a:buClr>
              <a:buFont typeface="Arial"/>
              <a:buChar char="•"/>
              <a:defRPr/>
            </a:pPr>
            <a:r>
              <a:rPr lang="en-US" sz="2000" dirty="0">
                <a:latin typeface="Helvetica" charset="0"/>
                <a:cs typeface="Helvetica" charset="0"/>
              </a:rPr>
              <a:t>Micro-grid required for direct electricity sales to domestic customers</a:t>
            </a:r>
          </a:p>
          <a:p>
            <a:pPr marL="800100" lvl="1" indent="-342900" eaLnBrk="1" hangingPunct="1">
              <a:spcAft>
                <a:spcPts val="1200"/>
              </a:spcAft>
              <a:buClr>
                <a:srgbClr val="00A0E4"/>
              </a:buClr>
              <a:buFont typeface="Arial"/>
              <a:buChar char="•"/>
              <a:defRPr/>
            </a:pPr>
            <a:r>
              <a:rPr lang="en-US" sz="1600" dirty="0">
                <a:latin typeface="Helvetica" charset="0"/>
                <a:cs typeface="Helvetica" charset="0"/>
              </a:rPr>
              <a:t>Greater income from sales</a:t>
            </a:r>
          </a:p>
          <a:p>
            <a:pPr marL="342900" indent="-342900" eaLnBrk="1" hangingPunct="1">
              <a:spcAft>
                <a:spcPts val="1200"/>
              </a:spcAft>
              <a:buClr>
                <a:srgbClr val="00A0E4"/>
              </a:buClr>
              <a:buFont typeface="Arial"/>
              <a:buChar char="•"/>
              <a:defRPr/>
            </a:pPr>
            <a:r>
              <a:rPr lang="en-US" sz="2000" dirty="0">
                <a:latin typeface="Helvetica" charset="0"/>
                <a:cs typeface="Helvetica" charset="0"/>
              </a:rPr>
              <a:t>Alternative: buying scheme for householders</a:t>
            </a:r>
          </a:p>
          <a:p>
            <a:pPr marL="800100" lvl="1" indent="-342900" eaLnBrk="1" hangingPunct="1">
              <a:spcAft>
                <a:spcPts val="1200"/>
              </a:spcAft>
              <a:buClr>
                <a:srgbClr val="00A0E4"/>
              </a:buClr>
              <a:buFont typeface="Arial"/>
              <a:buChar char="•"/>
              <a:defRPr/>
            </a:pPr>
            <a:r>
              <a:rPr lang="en-US" sz="1600" dirty="0">
                <a:latin typeface="Helvetica" charset="0"/>
                <a:cs typeface="Helvetica" charset="0"/>
              </a:rPr>
              <a:t>Complex and limited value</a:t>
            </a:r>
          </a:p>
          <a:p>
            <a:pPr marL="342900" indent="-342900" eaLnBrk="1" hangingPunct="1">
              <a:spcAft>
                <a:spcPts val="1200"/>
              </a:spcAft>
              <a:buClr>
                <a:srgbClr val="00A0E4"/>
              </a:buClr>
              <a:buFont typeface="Arial"/>
              <a:buChar char="•"/>
              <a:defRPr/>
            </a:pPr>
            <a:r>
              <a:rPr lang="en-US" sz="2000" dirty="0">
                <a:latin typeface="Helvetica" charset="0"/>
                <a:cs typeface="Helvetica" charset="0"/>
              </a:rPr>
              <a:t>Net zero supply via National Grid</a:t>
            </a:r>
          </a:p>
          <a:p>
            <a:pPr marL="800100" lvl="1" indent="-342900" eaLnBrk="1" hangingPunct="1">
              <a:spcAft>
                <a:spcPts val="1200"/>
              </a:spcAft>
              <a:buClr>
                <a:srgbClr val="00A0E4"/>
              </a:buClr>
              <a:buFont typeface="Arial"/>
              <a:buChar char="•"/>
              <a:defRPr/>
            </a:pPr>
            <a:r>
              <a:rPr lang="en-US" sz="1600" dirty="0">
                <a:latin typeface="Helvetica" charset="0"/>
                <a:cs typeface="Helvetica" charset="0"/>
              </a:rPr>
              <a:t>Unlikely to justify investment</a:t>
            </a:r>
          </a:p>
          <a:p>
            <a:pPr marL="342900" indent="-342900" eaLnBrk="1" hangingPunct="1">
              <a:spcAft>
                <a:spcPts val="1200"/>
              </a:spcAft>
              <a:buClr>
                <a:srgbClr val="00A0E4"/>
              </a:buClr>
              <a:buFont typeface="Arial"/>
              <a:buChar char="•"/>
              <a:defRPr/>
            </a:pPr>
            <a:r>
              <a:rPr lang="en-US" sz="2000" dirty="0">
                <a:latin typeface="Helvetica" charset="0"/>
                <a:cs typeface="Helvetica" charset="0"/>
              </a:rPr>
              <a:t>Highly regulated sector: requirement to allow customers to change supplier</a:t>
            </a:r>
          </a:p>
          <a:p>
            <a:pPr marL="342900" indent="-342900" eaLnBrk="1" hangingPunct="1">
              <a:spcAft>
                <a:spcPts val="1200"/>
              </a:spcAft>
              <a:buClr>
                <a:srgbClr val="00A0E4"/>
              </a:buClr>
              <a:buFont typeface="Arial"/>
              <a:buChar char="•"/>
              <a:defRPr/>
            </a:pPr>
            <a:r>
              <a:rPr lang="en-US" sz="2000" dirty="0">
                <a:latin typeface="Helvetica" charset="0"/>
                <a:cs typeface="Helvetica" charset="0"/>
              </a:rPr>
              <a:t>Heat less regulated but easier to get it wrong: Code of Practice for heat networks</a:t>
            </a:r>
          </a:p>
          <a:p>
            <a:pPr marL="342900" indent="-342900" eaLnBrk="1" hangingPunct="1">
              <a:spcAft>
                <a:spcPts val="1200"/>
              </a:spcAft>
              <a:buClr>
                <a:srgbClr val="00A0E4"/>
              </a:buClr>
              <a:buFont typeface="Arial"/>
              <a:buChar char="•"/>
              <a:defRPr/>
            </a:pPr>
            <a:r>
              <a:rPr lang="en-US" sz="2000" dirty="0">
                <a:latin typeface="Helvetica" charset="0"/>
                <a:cs typeface="Helvetica" charset="0"/>
              </a:rPr>
              <a:t>Market implications?</a:t>
            </a:r>
          </a:p>
        </p:txBody>
      </p:sp>
    </p:spTree>
    <p:extLst>
      <p:ext uri="{BB962C8B-B14F-4D97-AF65-F5344CB8AC3E}">
        <p14:creationId xmlns:p14="http://schemas.microsoft.com/office/powerpoint/2010/main" val="309039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3">
            <a:extLst>
              <a:ext uri="{FF2B5EF4-FFF2-40B4-BE49-F238E27FC236}">
                <a16:creationId xmlns:a16="http://schemas.microsoft.com/office/drawing/2014/main" id="{F72AF72F-9F05-A647-A2B2-EBFB98823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1513" y="558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endParaRPr lang="en-GB" altLang="en-US"/>
          </a:p>
        </p:txBody>
      </p:sp>
      <p:sp>
        <p:nvSpPr>
          <p:cNvPr id="8194" name="Text Box 6">
            <a:extLst>
              <a:ext uri="{FF2B5EF4-FFF2-40B4-BE49-F238E27FC236}">
                <a16:creationId xmlns:a16="http://schemas.microsoft.com/office/drawing/2014/main" id="{149A46AB-3DB8-BC4B-BAF9-E4B680315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381000"/>
            <a:ext cx="8001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A0E4"/>
                </a:solidFill>
                <a:latin typeface="Helvetica" pitchFamily="2" charset="0"/>
              </a:rPr>
              <a:t>Design Decisions impacting BCE</a:t>
            </a:r>
          </a:p>
        </p:txBody>
      </p:sp>
      <p:cxnSp>
        <p:nvCxnSpPr>
          <p:cNvPr id="8195" name="Straight Connector 5">
            <a:extLst>
              <a:ext uri="{FF2B5EF4-FFF2-40B4-BE49-F238E27FC236}">
                <a16:creationId xmlns:a16="http://schemas.microsoft.com/office/drawing/2014/main" id="{CC7BAF39-006F-3144-95DF-33CF6CDD64D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5600" y="6205191"/>
            <a:ext cx="8305800" cy="1587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89" name="TextBox 7">
            <a:extLst>
              <a:ext uri="{FF2B5EF4-FFF2-40B4-BE49-F238E27FC236}">
                <a16:creationId xmlns:a16="http://schemas.microsoft.com/office/drawing/2014/main" id="{4736C21A-4D92-F74D-8E95-920AF5E95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550" y="1193800"/>
            <a:ext cx="7886700" cy="447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indent="-63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342900" indent="-342900" eaLnBrk="1" hangingPunct="1">
              <a:spcAft>
                <a:spcPts val="1200"/>
              </a:spcAft>
              <a:buClr>
                <a:srgbClr val="00A0E4"/>
              </a:buClr>
              <a:buFont typeface="Arial"/>
              <a:buChar char="•"/>
              <a:defRPr/>
            </a:pPr>
            <a:r>
              <a:rPr lang="en-US" sz="2000" dirty="0">
                <a:latin typeface="Helvetica" charset="0"/>
                <a:cs typeface="Helvetica" charset="0"/>
              </a:rPr>
              <a:t>Housing numbers =&gt; system size &amp; financial viability</a:t>
            </a:r>
          </a:p>
          <a:p>
            <a:pPr marL="342900" indent="-342900" eaLnBrk="1" hangingPunct="1">
              <a:spcAft>
                <a:spcPts val="1200"/>
              </a:spcAft>
              <a:buClr>
                <a:srgbClr val="00A0E4"/>
              </a:buClr>
              <a:buFont typeface="Arial"/>
              <a:buChar char="•"/>
              <a:defRPr/>
            </a:pPr>
            <a:r>
              <a:rPr lang="en-US" sz="2000" dirty="0">
                <a:latin typeface="Helvetica" charset="0"/>
                <a:cs typeface="Helvetica" charset="0"/>
              </a:rPr>
              <a:t>Fabric efficiency /solar gain =&gt; system size, costs for occupants</a:t>
            </a:r>
          </a:p>
          <a:p>
            <a:pPr marL="342900" indent="-342900" eaLnBrk="1" hangingPunct="1">
              <a:spcAft>
                <a:spcPts val="1200"/>
              </a:spcAft>
              <a:buClr>
                <a:srgbClr val="00A0E4"/>
              </a:buClr>
              <a:buFont typeface="Arial"/>
              <a:buChar char="•"/>
              <a:defRPr/>
            </a:pPr>
            <a:r>
              <a:rPr lang="en-US" sz="2000" dirty="0">
                <a:latin typeface="Helvetica" charset="0"/>
                <a:cs typeface="Helvetica" charset="0"/>
              </a:rPr>
              <a:t>Housing size/type =&gt; direct impact on demand</a:t>
            </a:r>
          </a:p>
          <a:p>
            <a:pPr marL="342900" indent="-342900" eaLnBrk="1" hangingPunct="1">
              <a:spcAft>
                <a:spcPts val="1200"/>
              </a:spcAft>
              <a:buClr>
                <a:srgbClr val="00A0E4"/>
              </a:buClr>
              <a:buFont typeface="Arial"/>
              <a:buChar char="•"/>
              <a:defRPr/>
            </a:pPr>
            <a:r>
              <a:rPr lang="en-US" sz="2000" dirty="0">
                <a:latin typeface="Helvetica" charset="0"/>
                <a:cs typeface="Helvetica" charset="0"/>
              </a:rPr>
              <a:t>Layout =&gt; density affects costs for microgrid / heat network</a:t>
            </a:r>
          </a:p>
          <a:p>
            <a:pPr marL="342900" indent="-342900" eaLnBrk="1" hangingPunct="1">
              <a:spcAft>
                <a:spcPts val="600"/>
              </a:spcAft>
              <a:buClr>
                <a:srgbClr val="00A0E4"/>
              </a:buClr>
              <a:buFont typeface="Arial"/>
              <a:buChar char="•"/>
              <a:defRPr/>
            </a:pPr>
            <a:r>
              <a:rPr lang="en-US" sz="2000" dirty="0">
                <a:latin typeface="Helvetica" charset="0"/>
                <a:cs typeface="Helvetica" charset="0"/>
              </a:rPr>
              <a:t>Orientation/ roof design/shading =&gt; options for PV locations</a:t>
            </a:r>
          </a:p>
          <a:p>
            <a:pPr marL="342900" indent="-342900" eaLnBrk="1" hangingPunct="1">
              <a:spcAft>
                <a:spcPts val="600"/>
              </a:spcAft>
              <a:buClr>
                <a:srgbClr val="00A0E4"/>
              </a:buClr>
              <a:buFont typeface="Arial"/>
              <a:buChar char="•"/>
              <a:defRPr/>
            </a:pPr>
            <a:r>
              <a:rPr lang="en-US" sz="2000" dirty="0">
                <a:latin typeface="Helvetica" charset="0"/>
                <a:cs typeface="Helvetica" charset="0"/>
              </a:rPr>
              <a:t>Location =&gt; connectivity of energy systems</a:t>
            </a:r>
          </a:p>
          <a:p>
            <a:pPr marL="342900" indent="-342900" eaLnBrk="1" hangingPunct="1">
              <a:spcAft>
                <a:spcPts val="600"/>
              </a:spcAft>
              <a:buClr>
                <a:srgbClr val="00A0E4"/>
              </a:buClr>
              <a:buFont typeface="Arial"/>
              <a:buChar char="•"/>
              <a:defRPr/>
            </a:pPr>
            <a:r>
              <a:rPr lang="en-US" sz="2000" dirty="0">
                <a:latin typeface="Helvetica" charset="0"/>
                <a:cs typeface="Helvetica" charset="0"/>
              </a:rPr>
              <a:t>Transport =&gt; accessibility affects EV demand</a:t>
            </a:r>
            <a:endParaRPr lang="en-US" sz="1600" dirty="0">
              <a:latin typeface="Helvetica" charset="0"/>
              <a:cs typeface="Helvetica" charset="0"/>
            </a:endParaRPr>
          </a:p>
          <a:p>
            <a:pPr marL="342900" indent="-342900" eaLnBrk="1" hangingPunct="1">
              <a:spcAft>
                <a:spcPts val="600"/>
              </a:spcAft>
              <a:buClr>
                <a:srgbClr val="00A0E4"/>
              </a:buClr>
              <a:buFont typeface="Arial"/>
              <a:buChar char="•"/>
              <a:defRPr/>
            </a:pPr>
            <a:r>
              <a:rPr lang="en-US" sz="2000" dirty="0">
                <a:latin typeface="Helvetica" charset="0"/>
                <a:cs typeface="Helvetica" charset="0"/>
              </a:rPr>
              <a:t>Tenure =&gt; lease/ownership of equipment, management plan</a:t>
            </a:r>
          </a:p>
          <a:p>
            <a:pPr marL="342900" indent="-342900" eaLnBrk="1" hangingPunct="1">
              <a:spcAft>
                <a:spcPts val="600"/>
              </a:spcAft>
              <a:buClr>
                <a:srgbClr val="00A0E4"/>
              </a:buClr>
              <a:buFont typeface="Arial"/>
              <a:buChar char="•"/>
              <a:defRPr/>
            </a:pPr>
            <a:endParaRPr lang="en-US" sz="2000" dirty="0">
              <a:latin typeface="Helvetica" charset="0"/>
              <a:cs typeface="Helvetica" charset="0"/>
            </a:endParaRPr>
          </a:p>
          <a:p>
            <a:pPr marL="342900" indent="-342900" eaLnBrk="1" hangingPunct="1">
              <a:spcAft>
                <a:spcPts val="600"/>
              </a:spcAft>
              <a:buClr>
                <a:srgbClr val="00A0E4"/>
              </a:buClr>
              <a:buFont typeface="Arial"/>
              <a:buChar char="•"/>
              <a:defRPr/>
            </a:pPr>
            <a:r>
              <a:rPr lang="en-US" sz="2000" b="1" dirty="0">
                <a:latin typeface="Helvetica" charset="0"/>
                <a:cs typeface="Helvetica" charset="0"/>
              </a:rPr>
              <a:t>Construction decisions</a:t>
            </a:r>
            <a:r>
              <a:rPr lang="en-US" sz="2000" dirty="0">
                <a:latin typeface="Helvetica" charset="0"/>
                <a:cs typeface="Helvetica" charset="0"/>
              </a:rPr>
              <a:t>: who owns risk if not built to specification?</a:t>
            </a:r>
          </a:p>
        </p:txBody>
      </p:sp>
    </p:spTree>
    <p:extLst>
      <p:ext uri="{BB962C8B-B14F-4D97-AF65-F5344CB8AC3E}">
        <p14:creationId xmlns:p14="http://schemas.microsoft.com/office/powerpoint/2010/main" val="974556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3">
            <a:extLst>
              <a:ext uri="{FF2B5EF4-FFF2-40B4-BE49-F238E27FC236}">
                <a16:creationId xmlns:a16="http://schemas.microsoft.com/office/drawing/2014/main" id="{F72AF72F-9F05-A647-A2B2-EBFB98823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1513" y="558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endParaRPr lang="en-GB" altLang="en-US"/>
          </a:p>
        </p:txBody>
      </p:sp>
      <p:sp>
        <p:nvSpPr>
          <p:cNvPr id="8194" name="Text Box 6">
            <a:extLst>
              <a:ext uri="{FF2B5EF4-FFF2-40B4-BE49-F238E27FC236}">
                <a16:creationId xmlns:a16="http://schemas.microsoft.com/office/drawing/2014/main" id="{149A46AB-3DB8-BC4B-BAF9-E4B680315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381000"/>
            <a:ext cx="8001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A0E4"/>
                </a:solidFill>
                <a:latin typeface="Helvetica" pitchFamily="2" charset="0"/>
              </a:rPr>
              <a:t>Ownership &amp; financial contributions</a:t>
            </a:r>
          </a:p>
        </p:txBody>
      </p:sp>
      <p:cxnSp>
        <p:nvCxnSpPr>
          <p:cNvPr id="8195" name="Straight Connector 5">
            <a:extLst>
              <a:ext uri="{FF2B5EF4-FFF2-40B4-BE49-F238E27FC236}">
                <a16:creationId xmlns:a16="http://schemas.microsoft.com/office/drawing/2014/main" id="{CC7BAF39-006F-3144-95DF-33CF6CDD64D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1000" y="6159087"/>
            <a:ext cx="8305800" cy="1587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89" name="TextBox 7">
            <a:extLst>
              <a:ext uri="{FF2B5EF4-FFF2-40B4-BE49-F238E27FC236}">
                <a16:creationId xmlns:a16="http://schemas.microsoft.com/office/drawing/2014/main" id="{4736C21A-4D92-F74D-8E95-920AF5E95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550" y="1193800"/>
            <a:ext cx="7886700" cy="467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indent="-63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342900" indent="-342900" eaLnBrk="1" hangingPunct="1">
              <a:spcAft>
                <a:spcPts val="1200"/>
              </a:spcAft>
              <a:buClr>
                <a:srgbClr val="00A0E4"/>
              </a:buClr>
              <a:buFont typeface="Arial"/>
              <a:buChar char="•"/>
              <a:defRPr/>
            </a:pPr>
            <a:r>
              <a:rPr lang="en-US" sz="2000" dirty="0">
                <a:latin typeface="Helvetica" charset="0"/>
                <a:cs typeface="Helvetica" charset="0"/>
              </a:rPr>
              <a:t>Owned by home owner? Paid for by developer?</a:t>
            </a:r>
          </a:p>
          <a:p>
            <a:pPr marL="800100" lvl="1" indent="-342900" eaLnBrk="1" hangingPunct="1">
              <a:spcAft>
                <a:spcPts val="1200"/>
              </a:spcAft>
              <a:buClr>
                <a:srgbClr val="00A0E4"/>
              </a:buClr>
              <a:buFont typeface="Arial"/>
              <a:buChar char="•"/>
              <a:defRPr/>
            </a:pPr>
            <a:r>
              <a:rPr lang="en-US" sz="1600" dirty="0">
                <a:latin typeface="Helvetica" charset="0"/>
                <a:cs typeface="Helvetica" charset="0"/>
              </a:rPr>
              <a:t>Individual heat pumps/heat exchangers? PV on roofs? Individual batteries?</a:t>
            </a:r>
          </a:p>
          <a:p>
            <a:pPr marL="342900" indent="-342900" eaLnBrk="1" hangingPunct="1">
              <a:spcAft>
                <a:spcPts val="1200"/>
              </a:spcAft>
              <a:buClr>
                <a:srgbClr val="00A0E4"/>
              </a:buClr>
              <a:buFont typeface="Arial"/>
              <a:buChar char="•"/>
              <a:defRPr/>
            </a:pPr>
            <a:r>
              <a:rPr lang="en-US" sz="2000" dirty="0">
                <a:latin typeface="Helvetica" charset="0"/>
                <a:cs typeface="Helvetica" charset="0"/>
              </a:rPr>
              <a:t>Owned by </a:t>
            </a:r>
            <a:r>
              <a:rPr lang="en-US" sz="2000" dirty="0" err="1">
                <a:latin typeface="Helvetica" charset="0"/>
                <a:cs typeface="Helvetica" charset="0"/>
              </a:rPr>
              <a:t>ESCo</a:t>
            </a:r>
            <a:r>
              <a:rPr lang="en-US" sz="2000" dirty="0">
                <a:latin typeface="Helvetica" charset="0"/>
                <a:cs typeface="Helvetica" charset="0"/>
              </a:rPr>
              <a:t>?</a:t>
            </a:r>
          </a:p>
          <a:p>
            <a:pPr marL="800100" lvl="1" indent="-342900" eaLnBrk="1" hangingPunct="1">
              <a:spcAft>
                <a:spcPts val="1200"/>
              </a:spcAft>
              <a:buClr>
                <a:srgbClr val="00A0E4"/>
              </a:buClr>
              <a:buFont typeface="Arial"/>
              <a:buChar char="•"/>
              <a:defRPr/>
            </a:pPr>
            <a:r>
              <a:rPr lang="en-US" sz="1600" dirty="0" err="1">
                <a:latin typeface="Helvetica" charset="0"/>
                <a:cs typeface="Helvetica" charset="0"/>
              </a:rPr>
              <a:t>Centralised</a:t>
            </a:r>
            <a:r>
              <a:rPr lang="en-US" sz="1600" dirty="0">
                <a:latin typeface="Helvetica" charset="0"/>
                <a:cs typeface="Helvetica" charset="0"/>
              </a:rPr>
              <a:t> heat supply system? Shared ground loops? External PV? External batteries? PV on leased roofs?</a:t>
            </a:r>
          </a:p>
          <a:p>
            <a:pPr marL="342900" indent="-342900" eaLnBrk="1" hangingPunct="1">
              <a:spcAft>
                <a:spcPts val="1200"/>
              </a:spcAft>
              <a:buClr>
                <a:srgbClr val="00A0E4"/>
              </a:buClr>
              <a:buFont typeface="Arial"/>
              <a:buChar char="•"/>
              <a:defRPr/>
            </a:pPr>
            <a:r>
              <a:rPr lang="en-US" sz="2000" dirty="0">
                <a:latin typeface="Helvetica" charset="0"/>
                <a:cs typeface="Helvetica" charset="0"/>
              </a:rPr>
              <a:t>Grid supply costs  </a:t>
            </a:r>
          </a:p>
          <a:p>
            <a:pPr marL="800100" lvl="1" indent="-342900" eaLnBrk="1" hangingPunct="1">
              <a:spcAft>
                <a:spcPts val="1200"/>
              </a:spcAft>
              <a:buClr>
                <a:srgbClr val="00A0E4"/>
              </a:buClr>
              <a:buFont typeface="Arial"/>
              <a:buChar char="•"/>
              <a:defRPr/>
            </a:pPr>
            <a:r>
              <a:rPr lang="en-US" sz="1600" dirty="0">
                <a:latin typeface="Helvetica" charset="0"/>
                <a:cs typeface="Helvetica" charset="0"/>
              </a:rPr>
              <a:t>Constrained site – additional costs for developer? </a:t>
            </a:r>
          </a:p>
          <a:p>
            <a:pPr marL="800100" lvl="1" indent="-342900" eaLnBrk="1" hangingPunct="1">
              <a:spcAft>
                <a:spcPts val="1200"/>
              </a:spcAft>
              <a:buClr>
                <a:srgbClr val="00A0E4"/>
              </a:buClr>
              <a:buFont typeface="Arial"/>
              <a:buChar char="•"/>
              <a:defRPr/>
            </a:pPr>
            <a:r>
              <a:rPr lang="en-US" sz="1600" dirty="0">
                <a:latin typeface="Helvetica" charset="0"/>
                <a:cs typeface="Helvetica" charset="0"/>
              </a:rPr>
              <a:t>Benefits of local supply? Who gains?</a:t>
            </a:r>
          </a:p>
          <a:p>
            <a:pPr marL="342900" indent="-342900" eaLnBrk="1" hangingPunct="1">
              <a:spcAft>
                <a:spcPts val="1200"/>
              </a:spcAft>
              <a:buClr>
                <a:srgbClr val="00A0E4"/>
              </a:buClr>
              <a:buFont typeface="Arial"/>
              <a:buChar char="•"/>
              <a:defRPr/>
            </a:pPr>
            <a:r>
              <a:rPr lang="en-US" sz="2000" dirty="0">
                <a:latin typeface="Helvetica" charset="0"/>
                <a:cs typeface="Helvetica" charset="0"/>
              </a:rPr>
              <a:t>Implications for mortgages and insurance </a:t>
            </a:r>
          </a:p>
          <a:p>
            <a:pPr marL="342900" indent="-342900" eaLnBrk="1" hangingPunct="1">
              <a:spcAft>
                <a:spcPts val="1200"/>
              </a:spcAft>
              <a:buClr>
                <a:srgbClr val="00A0E4"/>
              </a:buClr>
              <a:buFont typeface="Arial"/>
              <a:buChar char="•"/>
              <a:defRPr/>
            </a:pPr>
            <a:r>
              <a:rPr lang="en-US" sz="2000" dirty="0">
                <a:latin typeface="Helvetica" charset="0"/>
                <a:cs typeface="Helvetica" charset="0"/>
              </a:rPr>
              <a:t>What about any social housing?</a:t>
            </a:r>
          </a:p>
          <a:p>
            <a:pPr marL="342900" indent="-342900" eaLnBrk="1" hangingPunct="1">
              <a:spcAft>
                <a:spcPts val="1200"/>
              </a:spcAft>
              <a:buClr>
                <a:srgbClr val="00A0E4"/>
              </a:buClr>
              <a:buFont typeface="Arial"/>
              <a:buChar char="•"/>
              <a:defRPr/>
            </a:pPr>
            <a:r>
              <a:rPr lang="en-US" sz="2000" dirty="0">
                <a:latin typeface="Helvetica" charset="0"/>
                <a:cs typeface="Helvetica" charset="0"/>
              </a:rPr>
              <a:t>Market implications? </a:t>
            </a:r>
          </a:p>
        </p:txBody>
      </p:sp>
    </p:spTree>
    <p:extLst>
      <p:ext uri="{BB962C8B-B14F-4D97-AF65-F5344CB8AC3E}">
        <p14:creationId xmlns:p14="http://schemas.microsoft.com/office/powerpoint/2010/main" val="167283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3">
            <a:extLst>
              <a:ext uri="{FF2B5EF4-FFF2-40B4-BE49-F238E27FC236}">
                <a16:creationId xmlns:a16="http://schemas.microsoft.com/office/drawing/2014/main" id="{F72AF72F-9F05-A647-A2B2-EBFB98823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1513" y="558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endParaRPr lang="en-GB" altLang="en-US"/>
          </a:p>
        </p:txBody>
      </p:sp>
      <p:sp>
        <p:nvSpPr>
          <p:cNvPr id="8194" name="Text Box 6">
            <a:extLst>
              <a:ext uri="{FF2B5EF4-FFF2-40B4-BE49-F238E27FC236}">
                <a16:creationId xmlns:a16="http://schemas.microsoft.com/office/drawing/2014/main" id="{149A46AB-3DB8-BC4B-BAF9-E4B680315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381000"/>
            <a:ext cx="8001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A0E4"/>
                </a:solidFill>
                <a:latin typeface="Helvetica" pitchFamily="2" charset="0"/>
              </a:rPr>
              <a:t>Operational Risk</a:t>
            </a:r>
          </a:p>
        </p:txBody>
      </p:sp>
      <p:cxnSp>
        <p:nvCxnSpPr>
          <p:cNvPr id="8195" name="Straight Connector 5">
            <a:extLst>
              <a:ext uri="{FF2B5EF4-FFF2-40B4-BE49-F238E27FC236}">
                <a16:creationId xmlns:a16="http://schemas.microsoft.com/office/drawing/2014/main" id="{CC7BAF39-006F-3144-95DF-33CF6CDD64D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1000" y="6159087"/>
            <a:ext cx="8305800" cy="1587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89" name="TextBox 7">
            <a:extLst>
              <a:ext uri="{FF2B5EF4-FFF2-40B4-BE49-F238E27FC236}">
                <a16:creationId xmlns:a16="http://schemas.microsoft.com/office/drawing/2014/main" id="{4736C21A-4D92-F74D-8E95-920AF5E95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550" y="1193800"/>
            <a:ext cx="7886700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indent="-63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342900" indent="-342900" eaLnBrk="1" hangingPunct="1">
              <a:spcAft>
                <a:spcPts val="1200"/>
              </a:spcAft>
              <a:buClr>
                <a:srgbClr val="00A0E4"/>
              </a:buClr>
              <a:buFont typeface="Arial"/>
              <a:buChar char="•"/>
              <a:defRPr/>
            </a:pPr>
            <a:r>
              <a:rPr lang="en-US" sz="2000" dirty="0">
                <a:latin typeface="Helvetica" charset="0"/>
                <a:cs typeface="Helvetica" charset="0"/>
              </a:rPr>
              <a:t>Long term management by </a:t>
            </a:r>
            <a:r>
              <a:rPr lang="en-US" sz="2000" dirty="0" err="1">
                <a:latin typeface="Helvetica" charset="0"/>
                <a:cs typeface="Helvetica" charset="0"/>
              </a:rPr>
              <a:t>ESCo</a:t>
            </a:r>
            <a:endParaRPr lang="en-US" sz="2000" dirty="0">
              <a:latin typeface="Helvetica" charset="0"/>
              <a:cs typeface="Helvetica" charset="0"/>
            </a:endParaRPr>
          </a:p>
          <a:p>
            <a:pPr marL="342900" indent="-342900" eaLnBrk="1" hangingPunct="1">
              <a:spcAft>
                <a:spcPts val="1200"/>
              </a:spcAft>
              <a:buClr>
                <a:srgbClr val="00A0E4"/>
              </a:buClr>
              <a:buFont typeface="Arial"/>
              <a:buChar char="•"/>
              <a:defRPr/>
            </a:pPr>
            <a:r>
              <a:rPr lang="en-US" sz="2000" dirty="0">
                <a:latin typeface="Helvetica" charset="0"/>
                <a:cs typeface="Helvetica" charset="0"/>
              </a:rPr>
              <a:t>Design &amp; build decisions affect operating costs</a:t>
            </a:r>
          </a:p>
          <a:p>
            <a:pPr marL="800100" lvl="1" indent="-342900" eaLnBrk="1" hangingPunct="1">
              <a:spcAft>
                <a:spcPts val="1200"/>
              </a:spcAft>
              <a:buClr>
                <a:srgbClr val="00A0E4"/>
              </a:buClr>
              <a:buFont typeface="Arial"/>
              <a:buChar char="•"/>
              <a:defRPr/>
            </a:pPr>
            <a:r>
              <a:rPr lang="en-US" sz="1600" dirty="0">
                <a:latin typeface="Helvetica" charset="0"/>
                <a:cs typeface="Helvetica" charset="0"/>
              </a:rPr>
              <a:t>How much can be passed on to householders?</a:t>
            </a:r>
          </a:p>
          <a:p>
            <a:pPr marL="800100" lvl="1" indent="-342900" eaLnBrk="1" hangingPunct="1">
              <a:spcAft>
                <a:spcPts val="1200"/>
              </a:spcAft>
              <a:buClr>
                <a:srgbClr val="00A0E4"/>
              </a:buClr>
              <a:buFont typeface="Arial"/>
              <a:buChar char="•"/>
              <a:defRPr/>
            </a:pPr>
            <a:r>
              <a:rPr lang="en-US" sz="1600" dirty="0">
                <a:latin typeface="Helvetica" charset="0"/>
                <a:cs typeface="Helvetica" charset="0"/>
              </a:rPr>
              <a:t>What if not financially viable?</a:t>
            </a:r>
          </a:p>
          <a:p>
            <a:pPr marL="342900" indent="-342900" eaLnBrk="1" hangingPunct="1">
              <a:spcAft>
                <a:spcPts val="1200"/>
              </a:spcAft>
              <a:buClr>
                <a:srgbClr val="00A0E4"/>
              </a:buClr>
              <a:buFont typeface="Arial"/>
              <a:buChar char="•"/>
              <a:defRPr/>
            </a:pPr>
            <a:r>
              <a:rPr lang="en-US" sz="2000" dirty="0">
                <a:latin typeface="Helvetica" charset="0"/>
                <a:cs typeface="Helvetica" charset="0"/>
              </a:rPr>
              <a:t>Reputational risk for all involved… but likely to stay with BCE for the longest</a:t>
            </a:r>
          </a:p>
        </p:txBody>
      </p:sp>
    </p:spTree>
    <p:extLst>
      <p:ext uri="{BB962C8B-B14F-4D97-AF65-F5344CB8AC3E}">
        <p14:creationId xmlns:p14="http://schemas.microsoft.com/office/powerpoint/2010/main" val="2495578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3">
            <a:extLst>
              <a:ext uri="{FF2B5EF4-FFF2-40B4-BE49-F238E27FC236}">
                <a16:creationId xmlns:a16="http://schemas.microsoft.com/office/drawing/2014/main" id="{F72AF72F-9F05-A647-A2B2-EBFB98823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1513" y="558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endParaRPr lang="en-GB" altLang="en-US"/>
          </a:p>
        </p:txBody>
      </p:sp>
      <p:sp>
        <p:nvSpPr>
          <p:cNvPr id="8194" name="Text Box 6">
            <a:extLst>
              <a:ext uri="{FF2B5EF4-FFF2-40B4-BE49-F238E27FC236}">
                <a16:creationId xmlns:a16="http://schemas.microsoft.com/office/drawing/2014/main" id="{149A46AB-3DB8-BC4B-BAF9-E4B680315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381000"/>
            <a:ext cx="8001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A0E4"/>
                </a:solidFill>
                <a:latin typeface="Helvetica" pitchFamily="2" charset="0"/>
              </a:rPr>
              <a:t>Topics</a:t>
            </a:r>
          </a:p>
        </p:txBody>
      </p:sp>
      <p:cxnSp>
        <p:nvCxnSpPr>
          <p:cNvPr id="8195" name="Straight Connector 5">
            <a:extLst>
              <a:ext uri="{FF2B5EF4-FFF2-40B4-BE49-F238E27FC236}">
                <a16:creationId xmlns:a16="http://schemas.microsoft.com/office/drawing/2014/main" id="{CC7BAF39-006F-3144-95DF-33CF6CDD64D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00050" y="6128351"/>
            <a:ext cx="8305800" cy="1587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89" name="TextBox 7">
            <a:extLst>
              <a:ext uri="{FF2B5EF4-FFF2-40B4-BE49-F238E27FC236}">
                <a16:creationId xmlns:a16="http://schemas.microsoft.com/office/drawing/2014/main" id="{4736C21A-4D92-F74D-8E95-920AF5E95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435100"/>
            <a:ext cx="7886700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indent="-63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342900" indent="-342900" eaLnBrk="1" hangingPunct="1">
              <a:spcAft>
                <a:spcPts val="1200"/>
              </a:spcAft>
              <a:buClr>
                <a:srgbClr val="00A0E4"/>
              </a:buClr>
              <a:buFont typeface="Arial"/>
              <a:buChar char="•"/>
              <a:defRPr/>
            </a:pPr>
            <a:r>
              <a:rPr lang="en-US" sz="2000" dirty="0">
                <a:latin typeface="Helvetica" charset="0"/>
                <a:cs typeface="Helvetica" charset="0"/>
              </a:rPr>
              <a:t>How does community energy work</a:t>
            </a:r>
          </a:p>
          <a:p>
            <a:pPr marL="342900" indent="-342900" eaLnBrk="1" hangingPunct="1">
              <a:spcAft>
                <a:spcPts val="1200"/>
              </a:spcAft>
              <a:buClr>
                <a:srgbClr val="00A0E4"/>
              </a:buClr>
              <a:buFont typeface="Arial"/>
              <a:buChar char="•"/>
              <a:defRPr/>
            </a:pPr>
            <a:r>
              <a:rPr lang="en-US" sz="2000" dirty="0">
                <a:latin typeface="Helvetica" charset="0"/>
                <a:cs typeface="Helvetica" charset="0"/>
              </a:rPr>
              <a:t>What do we mean by zero carbon homes?</a:t>
            </a:r>
          </a:p>
          <a:p>
            <a:pPr marL="342900" indent="-342900" eaLnBrk="1" hangingPunct="1">
              <a:spcAft>
                <a:spcPts val="1200"/>
              </a:spcAft>
              <a:buClr>
                <a:srgbClr val="00A0E4"/>
              </a:buClr>
              <a:buFont typeface="Arial"/>
              <a:buChar char="•"/>
              <a:defRPr/>
            </a:pPr>
            <a:r>
              <a:rPr lang="en-US" sz="2000" dirty="0">
                <a:latin typeface="Helvetica" charset="0"/>
                <a:cs typeface="Helvetica" charset="0"/>
              </a:rPr>
              <a:t>Energy supply options</a:t>
            </a:r>
          </a:p>
          <a:p>
            <a:pPr marL="342900" indent="-342900" eaLnBrk="1" hangingPunct="1">
              <a:spcAft>
                <a:spcPts val="1200"/>
              </a:spcAft>
              <a:buClr>
                <a:srgbClr val="00A0E4"/>
              </a:buClr>
              <a:buFont typeface="Arial"/>
              <a:buChar char="•"/>
              <a:defRPr/>
            </a:pPr>
            <a:r>
              <a:rPr lang="en-US" sz="2000" dirty="0">
                <a:latin typeface="Helvetica" charset="0"/>
                <a:cs typeface="Helvetica" charset="0"/>
              </a:rPr>
              <a:t>Implications of different design decisions on different </a:t>
            </a:r>
            <a:r>
              <a:rPr lang="en-US" sz="2000" dirty="0" err="1">
                <a:latin typeface="Helvetica" charset="0"/>
                <a:cs typeface="Helvetica" charset="0"/>
              </a:rPr>
              <a:t>organisations</a:t>
            </a:r>
            <a:endParaRPr lang="en-US" sz="2000" dirty="0">
              <a:latin typeface="Helvetica" charset="0"/>
            </a:endParaRPr>
          </a:p>
          <a:p>
            <a:pPr marL="336550" indent="-342900" eaLnBrk="1" hangingPunct="1">
              <a:spcAft>
                <a:spcPts val="1200"/>
              </a:spcAft>
              <a:buClr>
                <a:srgbClr val="00A0E4"/>
              </a:buClr>
              <a:buFont typeface="Arial"/>
              <a:buChar char="•"/>
              <a:defRPr/>
            </a:pPr>
            <a:r>
              <a:rPr lang="en-US" sz="2000" dirty="0">
                <a:latin typeface="Helvetica" charset="0"/>
                <a:cs typeface="Helvetica" charset="0"/>
              </a:rPr>
              <a:t>Legal constraints around selling energy</a:t>
            </a:r>
          </a:p>
          <a:p>
            <a:pPr marL="336550" indent="-342900" eaLnBrk="1" hangingPunct="1">
              <a:spcAft>
                <a:spcPts val="1200"/>
              </a:spcAft>
              <a:buClr>
                <a:srgbClr val="00A0E4"/>
              </a:buClr>
              <a:buFont typeface="Arial"/>
              <a:buChar char="•"/>
              <a:defRPr/>
            </a:pPr>
            <a:r>
              <a:rPr lang="en-US" sz="2000" dirty="0">
                <a:latin typeface="Helvetica" charset="0"/>
                <a:cs typeface="Helvetica" charset="0"/>
              </a:rPr>
              <a:t>Ownership of equipment &amp; market issues</a:t>
            </a:r>
          </a:p>
          <a:p>
            <a:pPr marL="336550" indent="-342900" eaLnBrk="1" hangingPunct="1">
              <a:spcAft>
                <a:spcPts val="1200"/>
              </a:spcAft>
              <a:buClr>
                <a:srgbClr val="00A0E4"/>
              </a:buClr>
              <a:buFont typeface="Arial"/>
              <a:buChar char="•"/>
              <a:defRPr/>
            </a:pPr>
            <a:r>
              <a:rPr lang="en-US" sz="2000" dirty="0">
                <a:latin typeface="Helvetica" charset="0"/>
                <a:cs typeface="Helvetica" charset="0"/>
              </a:rPr>
              <a:t>Long term management issues</a:t>
            </a:r>
          </a:p>
          <a:p>
            <a:pPr marL="793750" lvl="1" indent="-342900" eaLnBrk="1" hangingPunct="1">
              <a:buClr>
                <a:srgbClr val="00A0E4"/>
              </a:buClr>
              <a:buFont typeface="Arial"/>
              <a:buChar char="•"/>
              <a:defRPr/>
            </a:pPr>
            <a:endParaRPr lang="en-US" sz="2000" dirty="0">
              <a:latin typeface="Helvetica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3">
            <a:extLst>
              <a:ext uri="{FF2B5EF4-FFF2-40B4-BE49-F238E27FC236}">
                <a16:creationId xmlns:a16="http://schemas.microsoft.com/office/drawing/2014/main" id="{EF769A0A-B7F2-5248-B629-2E824D1DEB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1513" y="558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endParaRPr lang="en-GB" altLang="en-US"/>
          </a:p>
        </p:txBody>
      </p:sp>
      <p:sp>
        <p:nvSpPr>
          <p:cNvPr id="9218" name="Text Box 6">
            <a:extLst>
              <a:ext uri="{FF2B5EF4-FFF2-40B4-BE49-F238E27FC236}">
                <a16:creationId xmlns:a16="http://schemas.microsoft.com/office/drawing/2014/main" id="{93302D94-CAF4-D14F-A2D0-CFC8711A4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381000"/>
            <a:ext cx="8001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A0E4"/>
                </a:solidFill>
                <a:latin typeface="Helvetica" pitchFamily="2" charset="0"/>
              </a:rPr>
              <a:t>How Community Energy Works</a:t>
            </a:r>
          </a:p>
        </p:txBody>
      </p:sp>
      <p:cxnSp>
        <p:nvCxnSpPr>
          <p:cNvPr id="9219" name="Straight Connector 5">
            <a:extLst>
              <a:ext uri="{FF2B5EF4-FFF2-40B4-BE49-F238E27FC236}">
                <a16:creationId xmlns:a16="http://schemas.microsoft.com/office/drawing/2014/main" id="{E9A7F140-EE55-804F-B0C9-903EE3093D5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5600" y="6189823"/>
            <a:ext cx="8305800" cy="1587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220" name="Picture 1">
            <a:extLst>
              <a:ext uri="{FF2B5EF4-FFF2-40B4-BE49-F238E27FC236}">
                <a16:creationId xmlns:a16="http://schemas.microsoft.com/office/drawing/2014/main" id="{1E31DA0A-0F0E-2D4F-B60F-632605EACA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200" y="1079500"/>
            <a:ext cx="7823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3">
            <a:extLst>
              <a:ext uri="{FF2B5EF4-FFF2-40B4-BE49-F238E27FC236}">
                <a16:creationId xmlns:a16="http://schemas.microsoft.com/office/drawing/2014/main" id="{EF769A0A-B7F2-5248-B629-2E824D1DEB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1513" y="558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endParaRPr lang="en-GB" altLang="en-US"/>
          </a:p>
        </p:txBody>
      </p:sp>
      <p:sp>
        <p:nvSpPr>
          <p:cNvPr id="9218" name="Text Box 6">
            <a:extLst>
              <a:ext uri="{FF2B5EF4-FFF2-40B4-BE49-F238E27FC236}">
                <a16:creationId xmlns:a16="http://schemas.microsoft.com/office/drawing/2014/main" id="{93302D94-CAF4-D14F-A2D0-CFC8711A4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381000"/>
            <a:ext cx="8001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00A0E4"/>
                </a:solidFill>
                <a:latin typeface="Helvetica" pitchFamily="2" charset="0"/>
              </a:rPr>
              <a:t>Burneside’s</a:t>
            </a:r>
            <a:r>
              <a:rPr lang="en-US" altLang="en-US" sz="3600" b="1" dirty="0">
                <a:solidFill>
                  <a:srgbClr val="00A0E4"/>
                </a:solidFill>
                <a:latin typeface="Helvetica" pitchFamily="2" charset="0"/>
              </a:rPr>
              <a:t> Complexities</a:t>
            </a:r>
          </a:p>
        </p:txBody>
      </p:sp>
      <p:cxnSp>
        <p:nvCxnSpPr>
          <p:cNvPr id="9219" name="Straight Connector 5">
            <a:extLst>
              <a:ext uri="{FF2B5EF4-FFF2-40B4-BE49-F238E27FC236}">
                <a16:creationId xmlns:a16="http://schemas.microsoft.com/office/drawing/2014/main" id="{E9A7F140-EE55-804F-B0C9-903EE3093D5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5600" y="6189823"/>
            <a:ext cx="8305800" cy="1587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F3113A0E-71E7-4541-A418-51FF6170E14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136" y="982946"/>
            <a:ext cx="7369249" cy="520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018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3">
            <a:extLst>
              <a:ext uri="{FF2B5EF4-FFF2-40B4-BE49-F238E27FC236}">
                <a16:creationId xmlns:a16="http://schemas.microsoft.com/office/drawing/2014/main" id="{F72AF72F-9F05-A647-A2B2-EBFB98823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1513" y="558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endParaRPr lang="en-GB" altLang="en-US"/>
          </a:p>
        </p:txBody>
      </p:sp>
      <p:sp>
        <p:nvSpPr>
          <p:cNvPr id="8194" name="Text Box 6">
            <a:extLst>
              <a:ext uri="{FF2B5EF4-FFF2-40B4-BE49-F238E27FC236}">
                <a16:creationId xmlns:a16="http://schemas.microsoft.com/office/drawing/2014/main" id="{149A46AB-3DB8-BC4B-BAF9-E4B680315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381000"/>
            <a:ext cx="8001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A0E4"/>
                </a:solidFill>
                <a:latin typeface="Helvetica" pitchFamily="2" charset="0"/>
              </a:rPr>
              <a:t>Zero Carbon Homes</a:t>
            </a:r>
          </a:p>
        </p:txBody>
      </p:sp>
      <p:cxnSp>
        <p:nvCxnSpPr>
          <p:cNvPr id="8195" name="Straight Connector 5">
            <a:extLst>
              <a:ext uri="{FF2B5EF4-FFF2-40B4-BE49-F238E27FC236}">
                <a16:creationId xmlns:a16="http://schemas.microsoft.com/office/drawing/2014/main" id="{CC7BAF39-006F-3144-95DF-33CF6CDD64D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8613" y="6166771"/>
            <a:ext cx="8305800" cy="1587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89" name="TextBox 7">
            <a:extLst>
              <a:ext uri="{FF2B5EF4-FFF2-40B4-BE49-F238E27FC236}">
                <a16:creationId xmlns:a16="http://schemas.microsoft.com/office/drawing/2014/main" id="{4736C21A-4D92-F74D-8E95-920AF5E95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550" y="1112838"/>
            <a:ext cx="7886700" cy="367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indent="-63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342900" indent="-342900" eaLnBrk="1" hangingPunct="1">
              <a:spcAft>
                <a:spcPts val="1200"/>
              </a:spcAft>
              <a:buClr>
                <a:srgbClr val="00A0E4"/>
              </a:buClr>
              <a:buFont typeface="Arial"/>
              <a:buChar char="•"/>
              <a:defRPr/>
            </a:pPr>
            <a:r>
              <a:rPr lang="en-US" sz="2000" dirty="0">
                <a:latin typeface="Helvetica" charset="0"/>
                <a:cs typeface="Helvetica" charset="0"/>
              </a:rPr>
              <a:t>Calculating carbon: impact of grid </a:t>
            </a:r>
            <a:r>
              <a:rPr lang="en-US" sz="2000" dirty="0" err="1">
                <a:latin typeface="Helvetica" charset="0"/>
                <a:cs typeface="Helvetica" charset="0"/>
              </a:rPr>
              <a:t>decarbonisation</a:t>
            </a:r>
            <a:endParaRPr lang="en-US" sz="2000" dirty="0">
              <a:latin typeface="Helvetica" charset="0"/>
              <a:cs typeface="Helvetica" charset="0"/>
            </a:endParaRPr>
          </a:p>
          <a:p>
            <a:pPr marL="342900" indent="-342900" eaLnBrk="1" hangingPunct="1">
              <a:spcAft>
                <a:spcPts val="1200"/>
              </a:spcAft>
              <a:buClr>
                <a:srgbClr val="00A0E4"/>
              </a:buClr>
              <a:buFont typeface="Arial"/>
              <a:buChar char="•"/>
              <a:defRPr/>
            </a:pPr>
            <a:r>
              <a:rPr lang="en-US" sz="2000" dirty="0">
                <a:latin typeface="Helvetica" charset="0"/>
                <a:cs typeface="Helvetica" charset="0"/>
              </a:rPr>
              <a:t>Building efficiency standards:</a:t>
            </a:r>
          </a:p>
          <a:p>
            <a:pPr marL="800100" lvl="1" indent="-342900" eaLnBrk="1" hangingPunct="1">
              <a:spcAft>
                <a:spcPts val="600"/>
              </a:spcAft>
              <a:buClr>
                <a:srgbClr val="00A0E4"/>
              </a:buClr>
              <a:buFont typeface="Arial"/>
              <a:buChar char="•"/>
              <a:defRPr/>
            </a:pPr>
            <a:r>
              <a:rPr lang="en-US" sz="1600" dirty="0">
                <a:latin typeface="Helvetica" charset="0"/>
                <a:cs typeface="Helvetica" charset="0"/>
              </a:rPr>
              <a:t>Building Regulations – regulated &amp; unregulated emissions</a:t>
            </a:r>
          </a:p>
          <a:p>
            <a:pPr marL="800100" lvl="1" indent="-342900" eaLnBrk="1" hangingPunct="1">
              <a:spcAft>
                <a:spcPts val="600"/>
              </a:spcAft>
              <a:buClr>
                <a:srgbClr val="00A0E4"/>
              </a:buClr>
              <a:buFont typeface="Arial"/>
              <a:buChar char="•"/>
              <a:defRPr/>
            </a:pPr>
            <a:r>
              <a:rPr lang="en-US" sz="1600" dirty="0" err="1">
                <a:latin typeface="Helvetica" charset="0"/>
                <a:cs typeface="Helvetica" charset="0"/>
              </a:rPr>
              <a:t>Passivhaus</a:t>
            </a:r>
            <a:endParaRPr lang="en-US" sz="1600" dirty="0">
              <a:latin typeface="Helvetica" charset="0"/>
              <a:cs typeface="Helvetica" charset="0"/>
            </a:endParaRPr>
          </a:p>
          <a:p>
            <a:pPr marL="800100" lvl="1" indent="-342900" eaLnBrk="1" hangingPunct="1">
              <a:spcAft>
                <a:spcPts val="600"/>
              </a:spcAft>
              <a:buClr>
                <a:srgbClr val="00A0E4"/>
              </a:buClr>
              <a:buFont typeface="Arial"/>
              <a:buChar char="•"/>
              <a:defRPr/>
            </a:pPr>
            <a:r>
              <a:rPr lang="en-US" sz="1600" dirty="0">
                <a:latin typeface="Helvetica" charset="0"/>
                <a:cs typeface="Helvetica" charset="0"/>
              </a:rPr>
              <a:t>AECB</a:t>
            </a:r>
            <a:endParaRPr lang="en-US" sz="1600" dirty="0">
              <a:latin typeface="Helvetica" charset="0"/>
            </a:endParaRPr>
          </a:p>
          <a:p>
            <a:pPr marL="336550" indent="-342900" eaLnBrk="1" hangingPunct="1">
              <a:spcAft>
                <a:spcPts val="1200"/>
              </a:spcAft>
              <a:buClr>
                <a:srgbClr val="00A0E4"/>
              </a:buClr>
              <a:buFont typeface="Arial"/>
              <a:buChar char="•"/>
              <a:defRPr/>
            </a:pPr>
            <a:r>
              <a:rPr lang="en-US" sz="2000" dirty="0">
                <a:latin typeface="Helvetica" charset="0"/>
                <a:cs typeface="Helvetica" charset="0"/>
              </a:rPr>
              <a:t>Fabric efficiency vs zero carbon supply: who pays?</a:t>
            </a:r>
          </a:p>
          <a:p>
            <a:pPr marL="336550" indent="-342900" eaLnBrk="1" hangingPunct="1">
              <a:spcAft>
                <a:spcPts val="1200"/>
              </a:spcAft>
              <a:buClr>
                <a:srgbClr val="00A0E4"/>
              </a:buClr>
              <a:buFont typeface="Arial"/>
              <a:buChar char="•"/>
              <a:defRPr/>
            </a:pPr>
            <a:r>
              <a:rPr lang="en-US" sz="2000" dirty="0">
                <a:latin typeface="Helvetica" charset="0"/>
                <a:cs typeface="Helvetica" charset="0"/>
              </a:rPr>
              <a:t>Design vs in-use energy demand</a:t>
            </a:r>
          </a:p>
          <a:p>
            <a:pPr marL="336550" indent="-342900" eaLnBrk="1" hangingPunct="1">
              <a:spcAft>
                <a:spcPts val="1200"/>
              </a:spcAft>
              <a:buClr>
                <a:srgbClr val="00A0E4"/>
              </a:buClr>
              <a:buFont typeface="Arial"/>
              <a:buChar char="•"/>
              <a:defRPr/>
            </a:pPr>
            <a:r>
              <a:rPr lang="en-US" sz="2000" dirty="0">
                <a:latin typeface="Helvetica" charset="0"/>
                <a:cs typeface="Helvetica" charset="0"/>
              </a:rPr>
              <a:t>Embedded carbon in construction</a:t>
            </a:r>
          </a:p>
          <a:p>
            <a:pPr marL="793750" lvl="1" indent="-342900" eaLnBrk="1" hangingPunct="1">
              <a:buClr>
                <a:srgbClr val="00A0E4"/>
              </a:buClr>
              <a:buFont typeface="Arial"/>
              <a:buChar char="•"/>
              <a:defRPr/>
            </a:pPr>
            <a:endParaRPr lang="en-US" sz="2000" dirty="0">
              <a:latin typeface="Helvetica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518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3">
            <a:extLst>
              <a:ext uri="{FF2B5EF4-FFF2-40B4-BE49-F238E27FC236}">
                <a16:creationId xmlns:a16="http://schemas.microsoft.com/office/drawing/2014/main" id="{F72AF72F-9F05-A647-A2B2-EBFB98823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1513" y="558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endParaRPr lang="en-GB" altLang="en-US"/>
          </a:p>
        </p:txBody>
      </p:sp>
      <p:sp>
        <p:nvSpPr>
          <p:cNvPr id="8194" name="Text Box 6">
            <a:extLst>
              <a:ext uri="{FF2B5EF4-FFF2-40B4-BE49-F238E27FC236}">
                <a16:creationId xmlns:a16="http://schemas.microsoft.com/office/drawing/2014/main" id="{149A46AB-3DB8-BC4B-BAF9-E4B680315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381000"/>
            <a:ext cx="8001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A0E4"/>
                </a:solidFill>
                <a:latin typeface="Helvetica" pitchFamily="2" charset="0"/>
              </a:rPr>
              <a:t>Zero Carbon Energy Supply</a:t>
            </a:r>
          </a:p>
        </p:txBody>
      </p:sp>
      <p:cxnSp>
        <p:nvCxnSpPr>
          <p:cNvPr id="8195" name="Straight Connector 5">
            <a:extLst>
              <a:ext uri="{FF2B5EF4-FFF2-40B4-BE49-F238E27FC236}">
                <a16:creationId xmlns:a16="http://schemas.microsoft.com/office/drawing/2014/main" id="{CC7BAF39-006F-3144-95DF-33CF6CDD64D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00050" y="6097615"/>
            <a:ext cx="8305800" cy="1587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89" name="TextBox 7">
            <a:extLst>
              <a:ext uri="{FF2B5EF4-FFF2-40B4-BE49-F238E27FC236}">
                <a16:creationId xmlns:a16="http://schemas.microsoft.com/office/drawing/2014/main" id="{4736C21A-4D92-F74D-8E95-920AF5E95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435100"/>
            <a:ext cx="78867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indent="-63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342900" indent="-342900" eaLnBrk="1" hangingPunct="1">
              <a:spcAft>
                <a:spcPts val="1200"/>
              </a:spcAft>
              <a:buClr>
                <a:srgbClr val="00A0E4"/>
              </a:buClr>
              <a:buFont typeface="Arial"/>
              <a:buChar char="•"/>
              <a:defRPr/>
            </a:pPr>
            <a:r>
              <a:rPr lang="en-US" sz="2000" dirty="0">
                <a:latin typeface="Helvetica" charset="0"/>
                <a:cs typeface="Helvetica" charset="0"/>
              </a:rPr>
              <a:t>Net zero supply</a:t>
            </a:r>
          </a:p>
          <a:p>
            <a:pPr marL="800100" lvl="1" indent="-342900" eaLnBrk="1" hangingPunct="1">
              <a:spcAft>
                <a:spcPts val="1200"/>
              </a:spcAft>
              <a:buClr>
                <a:srgbClr val="00A0E4"/>
              </a:buClr>
              <a:buFont typeface="Arial"/>
              <a:buChar char="•"/>
              <a:defRPr/>
            </a:pPr>
            <a:r>
              <a:rPr lang="en-US" sz="1600" dirty="0">
                <a:latin typeface="Helvetica" charset="0"/>
                <a:cs typeface="Helvetica" charset="0"/>
              </a:rPr>
              <a:t>Local renewable energy generation kWh = Local demand kWh</a:t>
            </a:r>
          </a:p>
          <a:p>
            <a:pPr marL="800100" lvl="1" indent="-342900" eaLnBrk="1" hangingPunct="1">
              <a:spcAft>
                <a:spcPts val="1200"/>
              </a:spcAft>
              <a:buClr>
                <a:srgbClr val="00A0E4"/>
              </a:buClr>
              <a:buFont typeface="Arial"/>
              <a:buChar char="•"/>
              <a:defRPr/>
            </a:pPr>
            <a:r>
              <a:rPr lang="en-US" sz="1600" dirty="0">
                <a:latin typeface="Helvetica" charset="0"/>
                <a:cs typeface="Helvetica" charset="0"/>
              </a:rPr>
              <a:t>Peak generation exported, peak demand imported</a:t>
            </a:r>
          </a:p>
          <a:p>
            <a:pPr marL="342900" indent="-342900" eaLnBrk="1" hangingPunct="1">
              <a:spcAft>
                <a:spcPts val="1200"/>
              </a:spcAft>
              <a:buClr>
                <a:srgbClr val="00A0E4"/>
              </a:buClr>
              <a:buFont typeface="Arial"/>
              <a:buChar char="•"/>
              <a:defRPr/>
            </a:pPr>
            <a:r>
              <a:rPr lang="en-US" sz="2000" dirty="0">
                <a:latin typeface="Helvetica" charset="0"/>
                <a:cs typeface="Helvetica" charset="0"/>
              </a:rPr>
              <a:t>Islanded supply</a:t>
            </a:r>
          </a:p>
          <a:p>
            <a:pPr marL="800100" lvl="1" indent="-342900" eaLnBrk="1" hangingPunct="1">
              <a:spcAft>
                <a:spcPts val="600"/>
              </a:spcAft>
              <a:buClr>
                <a:srgbClr val="00A0E4"/>
              </a:buClr>
              <a:buFont typeface="Arial"/>
              <a:buChar char="•"/>
              <a:defRPr/>
            </a:pPr>
            <a:r>
              <a:rPr lang="en-US" sz="1600" dirty="0">
                <a:latin typeface="Helvetica" charset="0"/>
                <a:cs typeface="Helvetica" charset="0"/>
              </a:rPr>
              <a:t>All demand is supplied from local generation</a:t>
            </a:r>
          </a:p>
          <a:p>
            <a:pPr marL="800100" lvl="1" indent="-342900" eaLnBrk="1" hangingPunct="1">
              <a:spcAft>
                <a:spcPts val="600"/>
              </a:spcAft>
              <a:buClr>
                <a:srgbClr val="00A0E4"/>
              </a:buClr>
              <a:buFont typeface="Arial"/>
              <a:buChar char="•"/>
              <a:defRPr/>
            </a:pPr>
            <a:r>
              <a:rPr lang="en-US" sz="1600" dirty="0">
                <a:latin typeface="Helvetica" charset="0"/>
                <a:cs typeface="Helvetica" charset="0"/>
              </a:rPr>
              <a:t>Ability to be completely separate from grid</a:t>
            </a:r>
          </a:p>
          <a:p>
            <a:pPr marL="800100" lvl="1" indent="-342900" eaLnBrk="1" hangingPunct="1">
              <a:spcAft>
                <a:spcPts val="600"/>
              </a:spcAft>
              <a:buClr>
                <a:srgbClr val="00A0E4"/>
              </a:buClr>
              <a:buFont typeface="Arial"/>
              <a:buChar char="•"/>
              <a:defRPr/>
            </a:pPr>
            <a:r>
              <a:rPr lang="en-US" sz="1600" dirty="0">
                <a:latin typeface="Helvetica" charset="0"/>
                <a:cs typeface="Helvetica" charset="0"/>
              </a:rPr>
              <a:t>Reliant on storage and demand management</a:t>
            </a:r>
          </a:p>
          <a:p>
            <a:pPr marL="800100" lvl="1" indent="-342900" eaLnBrk="1" hangingPunct="1">
              <a:spcAft>
                <a:spcPts val="600"/>
              </a:spcAft>
              <a:buClr>
                <a:srgbClr val="00A0E4"/>
              </a:buClr>
              <a:buFont typeface="Arial"/>
              <a:buChar char="•"/>
              <a:defRPr/>
            </a:pPr>
            <a:endParaRPr lang="en-US" sz="1600" dirty="0">
              <a:latin typeface="Helvetica" charset="0"/>
            </a:endParaRPr>
          </a:p>
          <a:p>
            <a:pPr marL="793750" lvl="1" indent="-342900" eaLnBrk="1" hangingPunct="1">
              <a:buClr>
                <a:srgbClr val="00A0E4"/>
              </a:buClr>
              <a:buFont typeface="Arial"/>
              <a:buChar char="•"/>
              <a:defRPr/>
            </a:pPr>
            <a:endParaRPr lang="en-US" sz="2000" dirty="0">
              <a:latin typeface="Helvetica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453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3">
            <a:extLst>
              <a:ext uri="{FF2B5EF4-FFF2-40B4-BE49-F238E27FC236}">
                <a16:creationId xmlns:a16="http://schemas.microsoft.com/office/drawing/2014/main" id="{F72AF72F-9F05-A647-A2B2-EBFB98823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1513" y="558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endParaRPr lang="en-GB" altLang="en-US"/>
          </a:p>
        </p:txBody>
      </p:sp>
      <p:sp>
        <p:nvSpPr>
          <p:cNvPr id="8194" name="Text Box 6">
            <a:extLst>
              <a:ext uri="{FF2B5EF4-FFF2-40B4-BE49-F238E27FC236}">
                <a16:creationId xmlns:a16="http://schemas.microsoft.com/office/drawing/2014/main" id="{149A46AB-3DB8-BC4B-BAF9-E4B680315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381000"/>
            <a:ext cx="8001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A0E4"/>
                </a:solidFill>
                <a:latin typeface="Helvetica" pitchFamily="2" charset="0"/>
              </a:rPr>
              <a:t>Energy Supply Options</a:t>
            </a:r>
          </a:p>
        </p:txBody>
      </p:sp>
      <p:cxnSp>
        <p:nvCxnSpPr>
          <p:cNvPr id="8195" name="Straight Connector 5">
            <a:extLst>
              <a:ext uri="{FF2B5EF4-FFF2-40B4-BE49-F238E27FC236}">
                <a16:creationId xmlns:a16="http://schemas.microsoft.com/office/drawing/2014/main" id="{CC7BAF39-006F-3144-95DF-33CF6CDD64D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1000" y="6112983"/>
            <a:ext cx="8305800" cy="1587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89" name="TextBox 7">
            <a:extLst>
              <a:ext uri="{FF2B5EF4-FFF2-40B4-BE49-F238E27FC236}">
                <a16:creationId xmlns:a16="http://schemas.microsoft.com/office/drawing/2014/main" id="{4736C21A-4D92-F74D-8E95-920AF5E95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550" y="1193800"/>
            <a:ext cx="7886700" cy="398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indent="-63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342900" indent="-342900" eaLnBrk="1" hangingPunct="1">
              <a:spcAft>
                <a:spcPts val="1200"/>
              </a:spcAft>
              <a:buClr>
                <a:srgbClr val="00A0E4"/>
              </a:buClr>
              <a:buFont typeface="Arial"/>
              <a:buChar char="•"/>
              <a:defRPr/>
            </a:pPr>
            <a:r>
              <a:rPr lang="en-US" sz="2000" dirty="0">
                <a:latin typeface="Helvetica" charset="0"/>
                <a:cs typeface="Helvetica" charset="0"/>
              </a:rPr>
              <a:t>Transport</a:t>
            </a:r>
          </a:p>
          <a:p>
            <a:pPr marL="800100" lvl="1" indent="-342900" eaLnBrk="1" hangingPunct="1">
              <a:spcAft>
                <a:spcPts val="600"/>
              </a:spcAft>
              <a:buClr>
                <a:srgbClr val="00A0E4"/>
              </a:buClr>
              <a:buFont typeface="Arial"/>
              <a:buChar char="•"/>
              <a:defRPr/>
            </a:pPr>
            <a:r>
              <a:rPr lang="en-US" sz="1600" dirty="0">
                <a:latin typeface="Helvetica" charset="0"/>
                <a:cs typeface="Helvetica" charset="0"/>
              </a:rPr>
              <a:t>Electricity for EV charging</a:t>
            </a:r>
          </a:p>
          <a:p>
            <a:pPr marL="800100" lvl="1" indent="-342900" eaLnBrk="1" hangingPunct="1">
              <a:spcAft>
                <a:spcPts val="1200"/>
              </a:spcAft>
              <a:buClr>
                <a:srgbClr val="00A0E4"/>
              </a:buClr>
              <a:buFont typeface="Arial"/>
              <a:buChar char="•"/>
              <a:defRPr/>
            </a:pPr>
            <a:r>
              <a:rPr lang="en-US" sz="1600" dirty="0">
                <a:latin typeface="Helvetica" charset="0"/>
                <a:cs typeface="Helvetica" charset="0"/>
              </a:rPr>
              <a:t>Local or centralized storage? Vehicle to grid?</a:t>
            </a:r>
          </a:p>
          <a:p>
            <a:pPr marL="342900" indent="-342900" eaLnBrk="1" hangingPunct="1">
              <a:spcAft>
                <a:spcPts val="1200"/>
              </a:spcAft>
              <a:buClr>
                <a:srgbClr val="00A0E4"/>
              </a:buClr>
              <a:buFont typeface="Arial"/>
              <a:buChar char="•"/>
              <a:defRPr/>
            </a:pPr>
            <a:r>
              <a:rPr lang="en-US" sz="2000" dirty="0">
                <a:latin typeface="Helvetica" charset="0"/>
                <a:cs typeface="Helvetica" charset="0"/>
              </a:rPr>
              <a:t>Heat</a:t>
            </a:r>
          </a:p>
          <a:p>
            <a:pPr marL="800100" lvl="1" indent="-342900" eaLnBrk="1" hangingPunct="1">
              <a:spcAft>
                <a:spcPts val="600"/>
              </a:spcAft>
              <a:buClr>
                <a:srgbClr val="00A0E4"/>
              </a:buClr>
              <a:buFont typeface="Arial"/>
              <a:buChar char="•"/>
              <a:defRPr/>
            </a:pPr>
            <a:r>
              <a:rPr lang="en-US" sz="1600" dirty="0">
                <a:latin typeface="Helvetica" charset="0"/>
                <a:cs typeface="Helvetica" charset="0"/>
              </a:rPr>
              <a:t>Space heating: heat pumps (individual or central), MVHR, direct electric</a:t>
            </a:r>
          </a:p>
          <a:p>
            <a:pPr marL="800100" lvl="1" indent="-342900" eaLnBrk="1" hangingPunct="1">
              <a:spcAft>
                <a:spcPts val="600"/>
              </a:spcAft>
              <a:buClr>
                <a:srgbClr val="00A0E4"/>
              </a:buClr>
              <a:buFont typeface="Arial"/>
              <a:buChar char="•"/>
              <a:defRPr/>
            </a:pPr>
            <a:r>
              <a:rPr lang="en-US" sz="1600" dirty="0">
                <a:latin typeface="Helvetica" charset="0"/>
                <a:cs typeface="Helvetica" charset="0"/>
              </a:rPr>
              <a:t>Water heating: heat pumps, solar thermal, direct electric</a:t>
            </a:r>
          </a:p>
          <a:p>
            <a:pPr marL="800100" lvl="1" indent="-342900" eaLnBrk="1" hangingPunct="1">
              <a:spcAft>
                <a:spcPts val="600"/>
              </a:spcAft>
              <a:buClr>
                <a:srgbClr val="00A0E4"/>
              </a:buClr>
              <a:buFont typeface="Arial"/>
              <a:buChar char="•"/>
              <a:defRPr/>
            </a:pPr>
            <a:r>
              <a:rPr lang="en-US" sz="1600" dirty="0">
                <a:latin typeface="Helvetica" charset="0"/>
                <a:cs typeface="Helvetica" charset="0"/>
              </a:rPr>
              <a:t>Distribution: individual systems, shared ground loop, district heating</a:t>
            </a:r>
          </a:p>
          <a:p>
            <a:pPr marL="800100" lvl="1" indent="-342900" eaLnBrk="1" hangingPunct="1">
              <a:spcAft>
                <a:spcPts val="600"/>
              </a:spcAft>
              <a:buClr>
                <a:srgbClr val="00A0E4"/>
              </a:buClr>
              <a:buFont typeface="Arial"/>
              <a:buChar char="•"/>
              <a:defRPr/>
            </a:pPr>
            <a:r>
              <a:rPr lang="en-US" sz="1600" dirty="0">
                <a:latin typeface="Helvetica" charset="0"/>
                <a:cs typeface="Helvetica" charset="0"/>
              </a:rPr>
              <a:t>Storage: DHW tanks, inter-seasonal?</a:t>
            </a:r>
          </a:p>
          <a:p>
            <a:pPr marL="342900" indent="-342900" eaLnBrk="1" hangingPunct="1">
              <a:spcAft>
                <a:spcPts val="600"/>
              </a:spcAft>
              <a:buClr>
                <a:srgbClr val="00A0E4"/>
              </a:buClr>
              <a:buFont typeface="Arial"/>
              <a:buChar char="•"/>
              <a:defRPr/>
            </a:pPr>
            <a:r>
              <a:rPr lang="en-US" sz="2000" dirty="0">
                <a:latin typeface="Helvetica" charset="0"/>
                <a:cs typeface="Helvetica" charset="0"/>
              </a:rPr>
              <a:t>Electricity</a:t>
            </a:r>
            <a:endParaRPr lang="en-US" sz="1600" dirty="0">
              <a:latin typeface="Helvetica" charset="0"/>
              <a:cs typeface="Helvetica" charset="0"/>
            </a:endParaRPr>
          </a:p>
          <a:p>
            <a:pPr marL="800100" lvl="1" indent="-342900" eaLnBrk="1" hangingPunct="1">
              <a:spcAft>
                <a:spcPts val="600"/>
              </a:spcAft>
              <a:buClr>
                <a:srgbClr val="00A0E4"/>
              </a:buClr>
              <a:buFont typeface="Arial"/>
              <a:buChar char="•"/>
              <a:defRPr/>
            </a:pPr>
            <a:r>
              <a:rPr lang="en-US" sz="1600" dirty="0">
                <a:latin typeface="Helvetica" charset="0"/>
                <a:cs typeface="Helvetica" charset="0"/>
              </a:rPr>
              <a:t>PV only realistic option – daily/annual supply/demand profile problems</a:t>
            </a:r>
          </a:p>
          <a:p>
            <a:pPr marL="800100" lvl="1" indent="-342900" eaLnBrk="1" hangingPunct="1">
              <a:spcAft>
                <a:spcPts val="600"/>
              </a:spcAft>
              <a:buClr>
                <a:srgbClr val="00A0E4"/>
              </a:buClr>
              <a:buFont typeface="Arial"/>
              <a:buChar char="•"/>
              <a:defRPr/>
            </a:pPr>
            <a:r>
              <a:rPr lang="en-US" sz="1600" dirty="0">
                <a:latin typeface="Helvetica" charset="0"/>
                <a:cs typeface="Helvetica" charset="0"/>
              </a:rPr>
              <a:t>Import from Croppers – not zero carbon</a:t>
            </a:r>
          </a:p>
        </p:txBody>
      </p:sp>
    </p:spTree>
    <p:extLst>
      <p:ext uri="{BB962C8B-B14F-4D97-AF65-F5344CB8AC3E}">
        <p14:creationId xmlns:p14="http://schemas.microsoft.com/office/powerpoint/2010/main" val="1766381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3">
            <a:extLst>
              <a:ext uri="{FF2B5EF4-FFF2-40B4-BE49-F238E27FC236}">
                <a16:creationId xmlns:a16="http://schemas.microsoft.com/office/drawing/2014/main" id="{F72AF72F-9F05-A647-A2B2-EBFB98823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1513" y="558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endParaRPr lang="en-GB" altLang="en-US"/>
          </a:p>
        </p:txBody>
      </p:sp>
      <p:sp>
        <p:nvSpPr>
          <p:cNvPr id="8194" name="Text Box 6">
            <a:extLst>
              <a:ext uri="{FF2B5EF4-FFF2-40B4-BE49-F238E27FC236}">
                <a16:creationId xmlns:a16="http://schemas.microsoft.com/office/drawing/2014/main" id="{149A46AB-3DB8-BC4B-BAF9-E4B680315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381000"/>
            <a:ext cx="8001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A0E4"/>
                </a:solidFill>
                <a:latin typeface="Helvetica" pitchFamily="2" charset="0"/>
              </a:rPr>
              <a:t>PV Supply/Demand Profile</a:t>
            </a:r>
          </a:p>
        </p:txBody>
      </p:sp>
      <p:cxnSp>
        <p:nvCxnSpPr>
          <p:cNvPr id="8195" name="Straight Connector 5">
            <a:extLst>
              <a:ext uri="{FF2B5EF4-FFF2-40B4-BE49-F238E27FC236}">
                <a16:creationId xmlns:a16="http://schemas.microsoft.com/office/drawing/2014/main" id="{CC7BAF39-006F-3144-95DF-33CF6CDD64D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5600" y="6082247"/>
            <a:ext cx="8305800" cy="1587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4E01554C-F2DA-C94C-A326-C81469D6EEF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151" y="1230743"/>
            <a:ext cx="7921697" cy="381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346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3">
            <a:extLst>
              <a:ext uri="{FF2B5EF4-FFF2-40B4-BE49-F238E27FC236}">
                <a16:creationId xmlns:a16="http://schemas.microsoft.com/office/drawing/2014/main" id="{F72AF72F-9F05-A647-A2B2-EBFB98823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1513" y="558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endParaRPr lang="en-GB" altLang="en-US"/>
          </a:p>
        </p:txBody>
      </p:sp>
      <p:sp>
        <p:nvSpPr>
          <p:cNvPr id="8194" name="Text Box 6">
            <a:extLst>
              <a:ext uri="{FF2B5EF4-FFF2-40B4-BE49-F238E27FC236}">
                <a16:creationId xmlns:a16="http://schemas.microsoft.com/office/drawing/2014/main" id="{149A46AB-3DB8-BC4B-BAF9-E4B680315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381000"/>
            <a:ext cx="8001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A0E4"/>
                </a:solidFill>
                <a:latin typeface="Helvetica" pitchFamily="2" charset="0"/>
              </a:rPr>
              <a:t>Electricity Demand</a:t>
            </a:r>
          </a:p>
        </p:txBody>
      </p:sp>
      <p:cxnSp>
        <p:nvCxnSpPr>
          <p:cNvPr id="8195" name="Straight Connector 5">
            <a:extLst>
              <a:ext uri="{FF2B5EF4-FFF2-40B4-BE49-F238E27FC236}">
                <a16:creationId xmlns:a16="http://schemas.microsoft.com/office/drawing/2014/main" id="{CC7BAF39-006F-3144-95DF-33CF6CDD64D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5600" y="6089931"/>
            <a:ext cx="8305800" cy="1587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AFBD08F-1764-8948-A241-40EC0A9AC6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571662"/>
              </p:ext>
            </p:extLst>
          </p:nvPr>
        </p:nvGraphicFramePr>
        <p:xfrm>
          <a:off x="563390" y="1253296"/>
          <a:ext cx="7793210" cy="35305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26841">
                  <a:extLst>
                    <a:ext uri="{9D8B030D-6E8A-4147-A177-3AD203B41FA5}">
                      <a16:colId xmlns:a16="http://schemas.microsoft.com/office/drawing/2014/main" val="2363785234"/>
                    </a:ext>
                  </a:extLst>
                </a:gridCol>
                <a:gridCol w="964451">
                  <a:extLst>
                    <a:ext uri="{9D8B030D-6E8A-4147-A177-3AD203B41FA5}">
                      <a16:colId xmlns:a16="http://schemas.microsoft.com/office/drawing/2014/main" val="3350620973"/>
                    </a:ext>
                  </a:extLst>
                </a:gridCol>
                <a:gridCol w="964451">
                  <a:extLst>
                    <a:ext uri="{9D8B030D-6E8A-4147-A177-3AD203B41FA5}">
                      <a16:colId xmlns:a16="http://schemas.microsoft.com/office/drawing/2014/main" val="1869619670"/>
                    </a:ext>
                  </a:extLst>
                </a:gridCol>
                <a:gridCol w="964451">
                  <a:extLst>
                    <a:ext uri="{9D8B030D-6E8A-4147-A177-3AD203B41FA5}">
                      <a16:colId xmlns:a16="http://schemas.microsoft.com/office/drawing/2014/main" val="2448483675"/>
                    </a:ext>
                  </a:extLst>
                </a:gridCol>
                <a:gridCol w="964451">
                  <a:extLst>
                    <a:ext uri="{9D8B030D-6E8A-4147-A177-3AD203B41FA5}">
                      <a16:colId xmlns:a16="http://schemas.microsoft.com/office/drawing/2014/main" val="3734824203"/>
                    </a:ext>
                  </a:extLst>
                </a:gridCol>
                <a:gridCol w="1108565">
                  <a:extLst>
                    <a:ext uri="{9D8B030D-6E8A-4147-A177-3AD203B41FA5}">
                      <a16:colId xmlns:a16="http://schemas.microsoft.com/office/drawing/2014/main" val="3108846591"/>
                    </a:ext>
                  </a:extLst>
                </a:gridCol>
              </a:tblGrid>
              <a:tr h="88162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  <a:latin typeface="Helvetica" pitchFamily="2" charset="0"/>
                        </a:rPr>
                        <a:t>Scenario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  <a:latin typeface="Helvetica" pitchFamily="2" charset="0"/>
                        </a:rPr>
                        <a:t>Average New House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  <a:latin typeface="Helvetica" pitchFamily="2" charset="0"/>
                        </a:rPr>
                        <a:t>AECB Silver + std power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  <a:latin typeface="Helvetica" pitchFamily="2" charset="0"/>
                        </a:rPr>
                        <a:t>Passivhaus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  <a:latin typeface="Helvetica" pitchFamily="2" charset="0"/>
                        </a:rPr>
                        <a:t>Passivhaus + low power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 err="1">
                          <a:effectLst/>
                          <a:latin typeface="Helvetica" pitchFamily="2" charset="0"/>
                        </a:rPr>
                        <a:t>Passivhaus</a:t>
                      </a:r>
                      <a:r>
                        <a:rPr lang="en-GB" sz="1400" b="1" u="none" strike="noStrike" dirty="0">
                          <a:effectLst/>
                          <a:latin typeface="Helvetica" pitchFamily="2" charset="0"/>
                        </a:rPr>
                        <a:t> + low power +high EV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061505"/>
                  </a:ext>
                </a:extLst>
              </a:tr>
              <a:tr h="27658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  <a:latin typeface="Helvetica" pitchFamily="2" charset="0"/>
                        </a:rPr>
                        <a:t>Number of homes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Helvetica" pitchFamily="2" charset="0"/>
                        </a:rPr>
                        <a:t>70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Helvetica" pitchFamily="2" charset="0"/>
                        </a:rPr>
                        <a:t>70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Helvetica" pitchFamily="2" charset="0"/>
                        </a:rPr>
                        <a:t>70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Helvetica" pitchFamily="2" charset="0"/>
                        </a:rPr>
                        <a:t>70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Helvetica" pitchFamily="2" charset="0"/>
                        </a:rPr>
                        <a:t>70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2579948"/>
                  </a:ext>
                </a:extLst>
              </a:tr>
              <a:tr h="27658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  <a:latin typeface="Helvetica" pitchFamily="2" charset="0"/>
                        </a:rPr>
                        <a:t>Assumed Ave Demand per house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Helvetica" pitchFamily="2" charset="0"/>
                        </a:rPr>
                        <a:t>kWh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Helvetica" pitchFamily="2" charset="0"/>
                        </a:rPr>
                        <a:t>kWh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Helvetica" pitchFamily="2" charset="0"/>
                        </a:rPr>
                        <a:t>kWh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Helvetica" pitchFamily="2" charset="0"/>
                        </a:rPr>
                        <a:t>kWh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Helvetica" pitchFamily="2" charset="0"/>
                        </a:rPr>
                        <a:t>kWh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22342618"/>
                  </a:ext>
                </a:extLst>
              </a:tr>
              <a:tr h="27658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  <a:latin typeface="Helvetica" pitchFamily="2" charset="0"/>
                        </a:rPr>
                        <a:t>Heat 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Helvetica" pitchFamily="2" charset="0"/>
                        </a:rPr>
                        <a:t>6500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Helvetica" pitchFamily="2" charset="0"/>
                        </a:rPr>
                        <a:t>4500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Helvetica" pitchFamily="2" charset="0"/>
                        </a:rPr>
                        <a:t>2000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Helvetica" pitchFamily="2" charset="0"/>
                        </a:rPr>
                        <a:t>2000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Helvetica" pitchFamily="2" charset="0"/>
                        </a:rPr>
                        <a:t>2000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18197595"/>
                  </a:ext>
                </a:extLst>
              </a:tr>
              <a:tr h="27658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  <a:latin typeface="Helvetica" pitchFamily="2" charset="0"/>
                        </a:rPr>
                        <a:t>Electric Power exc heat and EVs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Helvetica" pitchFamily="2" charset="0"/>
                        </a:rPr>
                        <a:t>3200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Helvetica" pitchFamily="2" charset="0"/>
                        </a:rPr>
                        <a:t>3000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Helvetica" pitchFamily="2" charset="0"/>
                        </a:rPr>
                        <a:t>2000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Helvetica" pitchFamily="2" charset="0"/>
                        </a:rPr>
                        <a:t>1500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Helvetica" pitchFamily="2" charset="0"/>
                        </a:rPr>
                        <a:t>1500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91465343"/>
                  </a:ext>
                </a:extLst>
              </a:tr>
              <a:tr h="27658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  <a:latin typeface="Helvetica" pitchFamily="2" charset="0"/>
                        </a:rPr>
                        <a:t>EV charging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Helvetica" pitchFamily="2" charset="0"/>
                        </a:rPr>
                        <a:t>750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Helvetica" pitchFamily="2" charset="0"/>
                        </a:rPr>
                        <a:t>750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Helvetica" pitchFamily="2" charset="0"/>
                        </a:rPr>
                        <a:t>750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Helvetica" pitchFamily="2" charset="0"/>
                        </a:rPr>
                        <a:t>750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Helvetica" pitchFamily="2" charset="0"/>
                        </a:rPr>
                        <a:t>1500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37878528"/>
                  </a:ext>
                </a:extLst>
              </a:tr>
              <a:tr h="276587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31514558"/>
                  </a:ext>
                </a:extLst>
              </a:tr>
              <a:tr h="27658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  <a:latin typeface="Helvetica" pitchFamily="2" charset="0"/>
                        </a:rPr>
                        <a:t>PV capacity needed kW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Helvetica" pitchFamily="2" charset="0"/>
                        </a:rPr>
                        <a:t>575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Helvetica" pitchFamily="2" charset="0"/>
                        </a:rPr>
                        <a:t>500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Helvetica" pitchFamily="2" charset="0"/>
                        </a:rPr>
                        <a:t>335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Helvetica" pitchFamily="2" charset="0"/>
                        </a:rPr>
                        <a:t>285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Helvetica" pitchFamily="2" charset="0"/>
                        </a:rPr>
                        <a:t>360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21034184"/>
                  </a:ext>
                </a:extLst>
              </a:tr>
              <a:tr h="27658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  <a:latin typeface="Helvetica" pitchFamily="2" charset="0"/>
                        </a:rPr>
                        <a:t>PV potential on roofs @ 3kW per roof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Helvetica" pitchFamily="2" charset="0"/>
                        </a:rPr>
                        <a:t>210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Helvetica" pitchFamily="2" charset="0"/>
                        </a:rPr>
                        <a:t>210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Helvetica" pitchFamily="2" charset="0"/>
                        </a:rPr>
                        <a:t>210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Helvetica" pitchFamily="2" charset="0"/>
                        </a:rPr>
                        <a:t>210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Helvetica" pitchFamily="2" charset="0"/>
                        </a:rPr>
                        <a:t>210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43272778"/>
                  </a:ext>
                </a:extLst>
              </a:tr>
              <a:tr h="27658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  <a:latin typeface="Helvetica" pitchFamily="2" charset="0"/>
                        </a:rPr>
                        <a:t>Ground mounted PV needed kW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Helvetica" pitchFamily="2" charset="0"/>
                        </a:rPr>
                        <a:t>365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Helvetica" pitchFamily="2" charset="0"/>
                        </a:rPr>
                        <a:t>290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Helvetica" pitchFamily="2" charset="0"/>
                        </a:rPr>
                        <a:t>125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Helvetica" pitchFamily="2" charset="0"/>
                        </a:rPr>
                        <a:t>75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  <a:latin typeface="Helvetica" pitchFamily="2" charset="0"/>
                        </a:rPr>
                        <a:t>150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534923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931213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28711</TotalTime>
  <Words>624</Words>
  <Application>Microsoft Office PowerPoint</Application>
  <PresentationFormat>On-screen Show (4:3)</PresentationFormat>
  <Paragraphs>152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Helvetica</vt:lpstr>
      <vt:lpstr>Times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 Bend</dc:creator>
  <cp:lastModifiedBy>Sharon Callaghan</cp:lastModifiedBy>
  <cp:revision>233</cp:revision>
  <cp:lastPrinted>2013-07-26T09:47:11Z</cp:lastPrinted>
  <dcterms:created xsi:type="dcterms:W3CDTF">2013-07-29T12:44:47Z</dcterms:created>
  <dcterms:modified xsi:type="dcterms:W3CDTF">2020-10-23T11:58:44Z</dcterms:modified>
</cp:coreProperties>
</file>